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57" r:id="rId2"/>
    <p:sldId id="347" r:id="rId3"/>
    <p:sldId id="357" r:id="rId4"/>
    <p:sldId id="354" r:id="rId5"/>
    <p:sldId id="358" r:id="rId6"/>
    <p:sldId id="355" r:id="rId7"/>
    <p:sldId id="356" r:id="rId8"/>
    <p:sldId id="359" r:id="rId9"/>
    <p:sldId id="360" r:id="rId10"/>
    <p:sldId id="353" r:id="rId11"/>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E6D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5" autoAdjust="0"/>
    <p:restoredTop sz="95560" autoAdjust="0"/>
  </p:normalViewPr>
  <p:slideViewPr>
    <p:cSldViewPr snapToGrid="0">
      <p:cViewPr varScale="1">
        <p:scale>
          <a:sx n="86" d="100"/>
          <a:sy n="86" d="100"/>
        </p:scale>
        <p:origin x="1382"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snapToGrid="0">
      <p:cViewPr varScale="1">
        <p:scale>
          <a:sx n="68" d="100"/>
          <a:sy n="68" d="100"/>
        </p:scale>
        <p:origin x="2560" y="20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6_5">
  <dgm:title val=""/>
  <dgm:desc val=""/>
  <dgm:catLst>
    <dgm:cat type="accent6" pri="11500"/>
  </dgm:catLst>
  <dgm:styleLbl name="node0">
    <dgm:fillClrLst meth="cycle">
      <a:schemeClr val="accent6">
        <a:alpha val="80000"/>
      </a:schemeClr>
    </dgm:fillClrLst>
    <dgm:linClrLst meth="repeat">
      <a:schemeClr val="lt1"/>
    </dgm:linClrLst>
    <dgm:effectClrLst/>
    <dgm:txLinClrLst/>
    <dgm:txFillClrLst/>
    <dgm:txEffectClrLst/>
  </dgm:styleLbl>
  <dgm:styleLbl name="alignNode1">
    <dgm:fillClrLst>
      <a:schemeClr val="accent6">
        <a:alpha val="90000"/>
      </a:schemeClr>
      <a:schemeClr val="accent6">
        <a:alpha val="50000"/>
      </a:schemeClr>
    </dgm:fillClrLst>
    <dgm:linClrLst>
      <a:schemeClr val="accent6">
        <a:alpha val="90000"/>
      </a:schemeClr>
      <a:schemeClr val="accent6">
        <a:alpha val="50000"/>
      </a:schemeClr>
    </dgm:linClrLst>
    <dgm:effectClrLst/>
    <dgm:txLinClrLst/>
    <dgm:txFillClrLst/>
    <dgm:txEffectClrLst/>
  </dgm:styleLbl>
  <dgm:styleLbl name="node1">
    <dgm:fillClrLst>
      <a:schemeClr val="accent6">
        <a:alpha val="90000"/>
      </a:schemeClr>
      <a:schemeClr val="accent6">
        <a:alpha val="50000"/>
      </a:schemeClr>
    </dgm:fillClrLst>
    <dgm:linClrLst meth="repeat">
      <a:schemeClr val="lt1"/>
    </dgm:linClrLst>
    <dgm:effectClrLst/>
    <dgm:txLinClrLst/>
    <dgm:txFillClrLst/>
    <dgm:txEffectClrLst/>
  </dgm:styleLbl>
  <dgm:styleLbl name="lnNode1">
    <dgm:fillClrLst>
      <a:schemeClr val="accent6">
        <a:shade val="90000"/>
      </a:schemeClr>
      <a:schemeClr val="accent6">
        <a:tint val="50000"/>
        <a:alpha val="50000"/>
      </a:schemeClr>
    </dgm:fillClrLst>
    <dgm:linClrLst meth="repeat">
      <a:schemeClr val="lt1"/>
    </dgm:linClrLst>
    <dgm:effectClrLst/>
    <dgm:txLinClrLst/>
    <dgm:txFillClrLst/>
    <dgm:txEffectClrLst/>
  </dgm:styleLbl>
  <dgm:styleLbl name="vennNode1">
    <dgm:fillClrLst>
      <a:schemeClr val="accent6">
        <a:shade val="80000"/>
        <a:alpha val="50000"/>
      </a:schemeClr>
      <a:schemeClr val="accent6">
        <a:alpha val="80000"/>
      </a:schemeClr>
    </dgm:fillClrLst>
    <dgm:linClrLst meth="repeat">
      <a:schemeClr val="lt1"/>
    </dgm:linClrLst>
    <dgm:effectClrLst/>
    <dgm:txLinClrLst/>
    <dgm:txFillClrLst/>
    <dgm:txEffectClrLst/>
  </dgm:styleLbl>
  <dgm:styleLbl name="node2">
    <dgm:fillClrLst>
      <a:schemeClr val="accent6">
        <a:alpha val="70000"/>
      </a:schemeClr>
    </dgm:fillClrLst>
    <dgm:linClrLst meth="repeat">
      <a:schemeClr val="lt1"/>
    </dgm:linClrLst>
    <dgm:effectClrLst/>
    <dgm:txLinClrLst/>
    <dgm:txFillClrLst/>
    <dgm:txEffectClrLst/>
  </dgm:styleLbl>
  <dgm:styleLbl name="node3">
    <dgm:fillClrLst>
      <a:schemeClr val="accent6">
        <a:alpha val="50000"/>
      </a:schemeClr>
    </dgm:fillClrLst>
    <dgm:linClrLst meth="repeat">
      <a:schemeClr val="lt1"/>
    </dgm:linClrLst>
    <dgm:effectClrLst/>
    <dgm:txLinClrLst/>
    <dgm:txFillClrLst/>
    <dgm:txEffectClrLst/>
  </dgm:styleLbl>
  <dgm:styleLbl name="node4">
    <dgm:fillClrLst>
      <a:schemeClr val="accent6">
        <a:alpha val="30000"/>
      </a:schemeClr>
    </dgm:fillClrLst>
    <dgm:linClrLst meth="repeat">
      <a:schemeClr val="lt1"/>
    </dgm:linClrLst>
    <dgm:effectClrLst/>
    <dgm:txLinClrLst/>
    <dgm:txFillClrLst/>
    <dgm:txEffectClrLst/>
  </dgm:styleLbl>
  <dgm:styleLbl name="fgImgPlace1">
    <dgm:fillClrLst>
      <a:schemeClr val="accent6">
        <a:tint val="50000"/>
        <a:alpha val="90000"/>
      </a:schemeClr>
      <a:schemeClr val="accent6">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f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bgSibTrans2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dgm:txEffectClrLst/>
  </dgm:styleLbl>
  <dgm:styleLbl name="sibTrans1D1">
    <dgm:fillClrLst>
      <a:schemeClr val="accent6">
        <a:shade val="90000"/>
      </a:schemeClr>
      <a:schemeClr val="accent6">
        <a:tint val="50000"/>
      </a:schemeClr>
    </dgm:fillClrLst>
    <dgm:linClrLst>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alpha val="90000"/>
      </a:schemeClr>
    </dgm:fillClrLst>
    <dgm:linClrLst meth="repeat">
      <a:schemeClr val="lt1"/>
    </dgm:linClrLst>
    <dgm:effectClrLst/>
    <dgm:txLinClrLst/>
    <dgm:txFillClrLst/>
    <dgm:txEffectClrLst/>
  </dgm:styleLbl>
  <dgm:styleLbl name="asst1">
    <dgm:fillClrLst meth="repeat">
      <a:schemeClr val="accent6">
        <a:alpha val="90000"/>
      </a:schemeClr>
    </dgm:fillClrLst>
    <dgm:linClrLst meth="repeat">
      <a:schemeClr val="lt1"/>
    </dgm:linClrLst>
    <dgm:effectClrLst/>
    <dgm:txLinClrLst/>
    <dgm:txFillClrLst/>
    <dgm:txEffectClrLst/>
  </dgm:styleLbl>
  <dgm:styleLbl name="asst2">
    <dgm:fillClrLst>
      <a:schemeClr val="accent6">
        <a:alpha val="90000"/>
      </a:schemeClr>
    </dgm:fillClrLst>
    <dgm:linClrLst meth="repeat">
      <a:schemeClr val="lt1"/>
    </dgm:linClrLst>
    <dgm:effectClrLst/>
    <dgm:txLinClrLst/>
    <dgm:txFillClrLst/>
    <dgm:txEffectClrLst/>
  </dgm:styleLbl>
  <dgm:styleLbl name="asst3">
    <dgm:fillClrLst>
      <a:schemeClr val="accent6">
        <a:alpha val="70000"/>
      </a:schemeClr>
    </dgm:fillClrLst>
    <dgm:linClrLst meth="repeat">
      <a:schemeClr val="lt1"/>
    </dgm:linClrLst>
    <dgm:effectClrLst/>
    <dgm:txLinClrLst/>
    <dgm:txFillClrLst/>
    <dgm:txEffectClrLst/>
  </dgm:styleLbl>
  <dgm:styleLbl name="asst4">
    <dgm:fillClrLst>
      <a:schemeClr val="accent6">
        <a:alpha val="50000"/>
      </a:schemeClr>
    </dgm:fillClrLst>
    <dgm:linClrLst meth="repeat">
      <a:schemeClr val="lt1"/>
    </dgm:linClrLst>
    <dgm:effectClrLst/>
    <dgm:txLinClrLst/>
    <dgm:txFillClrLst/>
    <dgm:txEffectClrLst/>
  </dgm:styleLbl>
  <dgm:styleLbl name="parChTrans2D1">
    <dgm:fillClrLst meth="repeat">
      <a:schemeClr val="accent6">
        <a:shade val="8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6">
        <a:alpha val="90000"/>
      </a:schemeClr>
      <a:schemeClr val="accent6">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a:schemeClr val="accent6">
        <a:alpha val="90000"/>
        <a:tint val="40000"/>
      </a:schemeClr>
      <a:schemeClr val="accent6">
        <a:alpha val="5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084DB5-87E7-4480-94CF-E6132DFB8AC6}" type="doc">
      <dgm:prSet loTypeId="urn:microsoft.com/office/officeart/2005/8/layout/bProcess3" loCatId="process" qsTypeId="urn:microsoft.com/office/officeart/2005/8/quickstyle/simple1" qsCatId="simple" csTypeId="urn:microsoft.com/office/officeart/2005/8/colors/accent6_5" csCatId="accent6" phldr="1"/>
      <dgm:spPr/>
      <dgm:t>
        <a:bodyPr/>
        <a:lstStyle/>
        <a:p>
          <a:endParaRPr lang="es-ES"/>
        </a:p>
      </dgm:t>
    </dgm:pt>
    <dgm:pt modelId="{E3398B44-8132-4A89-95F6-DFA941F6524A}">
      <dgm:prSet phldrT="[Texto]"/>
      <dgm:spPr>
        <a:solidFill>
          <a:srgbClr val="A8E6DF">
            <a:alpha val="90000"/>
          </a:srgbClr>
        </a:solidFill>
      </dgm:spPr>
      <dgm:t>
        <a:bodyPr/>
        <a:lstStyle/>
        <a:p>
          <a:r>
            <a:rPr lang="es-MX" b="1" dirty="0">
              <a:solidFill>
                <a:schemeClr val="tx1"/>
              </a:solidFill>
            </a:rPr>
            <a:t>Artículo 2500.- </a:t>
          </a:r>
          <a:r>
            <a:rPr lang="es-MX" dirty="0">
              <a:solidFill>
                <a:schemeClr val="tx1"/>
              </a:solidFill>
            </a:rPr>
            <a:t>Sin permiso del comodante no puede el comodatario conceder a un tercero el uso de la cosa entregada en comodato.</a:t>
          </a:r>
          <a:endParaRPr lang="es-ES" dirty="0">
            <a:solidFill>
              <a:schemeClr val="tx1"/>
            </a:solidFill>
          </a:endParaRPr>
        </a:p>
      </dgm:t>
    </dgm:pt>
    <dgm:pt modelId="{793DF603-6C4B-4FA5-B280-0383530249AA}" type="parTrans" cxnId="{86EE6825-DB51-4788-9286-B7A0117C1C34}">
      <dgm:prSet/>
      <dgm:spPr/>
      <dgm:t>
        <a:bodyPr/>
        <a:lstStyle/>
        <a:p>
          <a:endParaRPr lang="es-ES">
            <a:solidFill>
              <a:schemeClr val="tx1"/>
            </a:solidFill>
          </a:endParaRPr>
        </a:p>
      </dgm:t>
    </dgm:pt>
    <dgm:pt modelId="{A6B3898E-4E24-4A29-AAE1-8167D0792F65}" type="sibTrans" cxnId="{86EE6825-DB51-4788-9286-B7A0117C1C34}">
      <dgm:prSet/>
      <dgm:spPr/>
      <dgm:t>
        <a:bodyPr/>
        <a:lstStyle/>
        <a:p>
          <a:endParaRPr lang="es-ES">
            <a:solidFill>
              <a:schemeClr val="tx1"/>
            </a:solidFill>
          </a:endParaRPr>
        </a:p>
      </dgm:t>
    </dgm:pt>
    <dgm:pt modelId="{7B6C0AB1-597C-42BB-9166-E1E56E5C5BB5}">
      <dgm:prSet phldrT="[Texto]"/>
      <dgm:spPr>
        <a:solidFill>
          <a:srgbClr val="A8E6DF">
            <a:alpha val="80000"/>
          </a:srgbClr>
        </a:solidFill>
      </dgm:spPr>
      <dgm:t>
        <a:bodyPr/>
        <a:lstStyle/>
        <a:p>
          <a:r>
            <a:rPr lang="es-MX" b="1" dirty="0">
              <a:solidFill>
                <a:schemeClr val="tx1"/>
              </a:solidFill>
            </a:rPr>
            <a:t>Artículo 2501.- </a:t>
          </a:r>
          <a:r>
            <a:rPr lang="es-MX" dirty="0">
              <a:solidFill>
                <a:schemeClr val="tx1"/>
              </a:solidFill>
            </a:rPr>
            <a:t>El comodatario adquiere el uso, pero no los frutos y accesiones de la cosa prestada.</a:t>
          </a:r>
          <a:endParaRPr lang="es-ES" dirty="0">
            <a:solidFill>
              <a:schemeClr val="tx1"/>
            </a:solidFill>
          </a:endParaRPr>
        </a:p>
      </dgm:t>
    </dgm:pt>
    <dgm:pt modelId="{7A128A2B-66E6-494A-8A96-4D72B0CB42DD}" type="parTrans" cxnId="{D87B1B95-FD84-4D7D-806D-7EE5F8FAAC5C}">
      <dgm:prSet/>
      <dgm:spPr/>
      <dgm:t>
        <a:bodyPr/>
        <a:lstStyle/>
        <a:p>
          <a:endParaRPr lang="es-ES">
            <a:solidFill>
              <a:schemeClr val="tx1"/>
            </a:solidFill>
          </a:endParaRPr>
        </a:p>
      </dgm:t>
    </dgm:pt>
    <dgm:pt modelId="{2578F94A-F7B1-4C73-A320-AC1754C8E448}" type="sibTrans" cxnId="{D87B1B95-FD84-4D7D-806D-7EE5F8FAAC5C}">
      <dgm:prSet/>
      <dgm:spPr/>
      <dgm:t>
        <a:bodyPr/>
        <a:lstStyle/>
        <a:p>
          <a:endParaRPr lang="es-ES">
            <a:solidFill>
              <a:schemeClr val="tx1"/>
            </a:solidFill>
          </a:endParaRPr>
        </a:p>
      </dgm:t>
    </dgm:pt>
    <dgm:pt modelId="{D643994D-21E8-48F6-8ED9-0B64390462FD}">
      <dgm:prSet phldrT="[Texto]"/>
      <dgm:spPr>
        <a:solidFill>
          <a:srgbClr val="A8E6DF">
            <a:alpha val="70000"/>
          </a:srgbClr>
        </a:solidFill>
      </dgm:spPr>
      <dgm:t>
        <a:bodyPr/>
        <a:lstStyle/>
        <a:p>
          <a:r>
            <a:rPr lang="es-MX" b="1" dirty="0">
              <a:solidFill>
                <a:schemeClr val="tx1"/>
              </a:solidFill>
            </a:rPr>
            <a:t>Artículo 2502.- </a:t>
          </a:r>
          <a:r>
            <a:rPr lang="es-MX" dirty="0">
              <a:solidFill>
                <a:schemeClr val="tx1"/>
              </a:solidFill>
            </a:rPr>
            <a:t>El comodatario está obligado a poner toda diligencia en la conservación de la cosa, y es responsable de todo deterioro que ella sufra por su culpa.</a:t>
          </a:r>
          <a:endParaRPr lang="es-ES" dirty="0">
            <a:solidFill>
              <a:schemeClr val="tx1"/>
            </a:solidFill>
          </a:endParaRPr>
        </a:p>
      </dgm:t>
    </dgm:pt>
    <dgm:pt modelId="{80E17987-67C7-4FAE-AC49-931644A285BC}" type="parTrans" cxnId="{6AC20FEE-E0E8-434F-BC64-E695FB547F4A}">
      <dgm:prSet/>
      <dgm:spPr/>
      <dgm:t>
        <a:bodyPr/>
        <a:lstStyle/>
        <a:p>
          <a:endParaRPr lang="es-ES">
            <a:solidFill>
              <a:schemeClr val="tx1"/>
            </a:solidFill>
          </a:endParaRPr>
        </a:p>
      </dgm:t>
    </dgm:pt>
    <dgm:pt modelId="{592FB97E-1CB0-4FBD-A9A9-FC5D2D5EF445}" type="sibTrans" cxnId="{6AC20FEE-E0E8-434F-BC64-E695FB547F4A}">
      <dgm:prSet/>
      <dgm:spPr/>
      <dgm:t>
        <a:bodyPr/>
        <a:lstStyle/>
        <a:p>
          <a:endParaRPr lang="es-ES">
            <a:solidFill>
              <a:schemeClr val="tx1"/>
            </a:solidFill>
          </a:endParaRPr>
        </a:p>
      </dgm:t>
    </dgm:pt>
    <dgm:pt modelId="{8D93DE53-7AD1-460D-827E-9DBB96109C7C}">
      <dgm:prSet phldrT="[Texto]"/>
      <dgm:spPr>
        <a:solidFill>
          <a:srgbClr val="A8E6DF">
            <a:alpha val="60000"/>
          </a:srgbClr>
        </a:solidFill>
      </dgm:spPr>
      <dgm:t>
        <a:bodyPr/>
        <a:lstStyle/>
        <a:p>
          <a:r>
            <a:rPr lang="es-MX" b="1" dirty="0">
              <a:solidFill>
                <a:schemeClr val="tx1"/>
              </a:solidFill>
            </a:rPr>
            <a:t>Artículo 2504.- </a:t>
          </a:r>
          <a:r>
            <a:rPr lang="es-MX" dirty="0">
              <a:solidFill>
                <a:schemeClr val="tx1"/>
              </a:solidFill>
            </a:rPr>
            <a:t>El comodatario responde de la pérdida de la cosa si la emplea en uso diverso o por más tiempo del convenido, aun cuando aquélla sobrevenga por caso fortuito.</a:t>
          </a:r>
          <a:endParaRPr lang="es-ES" dirty="0">
            <a:solidFill>
              <a:schemeClr val="tx1"/>
            </a:solidFill>
          </a:endParaRPr>
        </a:p>
      </dgm:t>
    </dgm:pt>
    <dgm:pt modelId="{64209DB5-F6ED-40DA-9795-D0E6ABC42727}" type="parTrans" cxnId="{A7415055-316D-481C-B34E-CB60E69B8712}">
      <dgm:prSet/>
      <dgm:spPr/>
      <dgm:t>
        <a:bodyPr/>
        <a:lstStyle/>
        <a:p>
          <a:endParaRPr lang="es-ES">
            <a:solidFill>
              <a:schemeClr val="tx1"/>
            </a:solidFill>
          </a:endParaRPr>
        </a:p>
      </dgm:t>
    </dgm:pt>
    <dgm:pt modelId="{67DC91B7-751E-4366-8F7F-77479521749E}" type="sibTrans" cxnId="{A7415055-316D-481C-B34E-CB60E69B8712}">
      <dgm:prSet/>
      <dgm:spPr/>
      <dgm:t>
        <a:bodyPr/>
        <a:lstStyle/>
        <a:p>
          <a:endParaRPr lang="es-ES">
            <a:solidFill>
              <a:schemeClr val="tx1"/>
            </a:solidFill>
          </a:endParaRPr>
        </a:p>
      </dgm:t>
    </dgm:pt>
    <dgm:pt modelId="{7762DAD8-8D98-4F1D-A0A4-F3C183896209}">
      <dgm:prSet phldrT="[Texto]"/>
      <dgm:spPr>
        <a:solidFill>
          <a:srgbClr val="A8E6DF">
            <a:alpha val="50000"/>
          </a:srgbClr>
        </a:solidFill>
      </dgm:spPr>
      <dgm:t>
        <a:bodyPr/>
        <a:lstStyle/>
        <a:p>
          <a:r>
            <a:rPr lang="es-MX" b="1" dirty="0">
              <a:solidFill>
                <a:schemeClr val="tx1"/>
              </a:solidFill>
            </a:rPr>
            <a:t>Artículo 2508.- </a:t>
          </a:r>
          <a:r>
            <a:rPr lang="es-MX" dirty="0">
              <a:solidFill>
                <a:schemeClr val="tx1"/>
              </a:solidFill>
            </a:rPr>
            <a:t>El comodatario no tiene derecho para repetir el importe de los gastos ordinarios que se necesiten para el uso y la conservación de la cosa prestada.</a:t>
          </a:r>
          <a:endParaRPr lang="es-ES" dirty="0">
            <a:solidFill>
              <a:schemeClr val="tx1"/>
            </a:solidFill>
          </a:endParaRPr>
        </a:p>
      </dgm:t>
    </dgm:pt>
    <dgm:pt modelId="{1DB17705-4228-460A-875B-80CF8A7A406F}" type="parTrans" cxnId="{BE237F10-F45B-4434-B452-576388316E02}">
      <dgm:prSet/>
      <dgm:spPr/>
      <dgm:t>
        <a:bodyPr/>
        <a:lstStyle/>
        <a:p>
          <a:endParaRPr lang="es-ES">
            <a:solidFill>
              <a:schemeClr val="tx1"/>
            </a:solidFill>
          </a:endParaRPr>
        </a:p>
      </dgm:t>
    </dgm:pt>
    <dgm:pt modelId="{A63F9360-B7A3-48DF-9B62-A6E3DFAB51F9}" type="sibTrans" cxnId="{BE237F10-F45B-4434-B452-576388316E02}">
      <dgm:prSet/>
      <dgm:spPr/>
      <dgm:t>
        <a:bodyPr/>
        <a:lstStyle/>
        <a:p>
          <a:endParaRPr lang="es-ES">
            <a:solidFill>
              <a:schemeClr val="tx1"/>
            </a:solidFill>
          </a:endParaRPr>
        </a:p>
      </dgm:t>
    </dgm:pt>
    <dgm:pt modelId="{41020241-34DB-46E5-B3F0-BF8F3594BAC8}" type="pres">
      <dgm:prSet presAssocID="{CE084DB5-87E7-4480-94CF-E6132DFB8AC6}" presName="Name0" presStyleCnt="0">
        <dgm:presLayoutVars>
          <dgm:dir/>
          <dgm:resizeHandles val="exact"/>
        </dgm:presLayoutVars>
      </dgm:prSet>
      <dgm:spPr/>
    </dgm:pt>
    <dgm:pt modelId="{6243FD83-678D-4AF1-B933-EB0016F3675A}" type="pres">
      <dgm:prSet presAssocID="{E3398B44-8132-4A89-95F6-DFA941F6524A}" presName="node" presStyleLbl="node1" presStyleIdx="0" presStyleCnt="5">
        <dgm:presLayoutVars>
          <dgm:bulletEnabled val="1"/>
        </dgm:presLayoutVars>
      </dgm:prSet>
      <dgm:spPr/>
    </dgm:pt>
    <dgm:pt modelId="{449010A5-071D-436A-A44D-5F1D977C3CAD}" type="pres">
      <dgm:prSet presAssocID="{A6B3898E-4E24-4A29-AAE1-8167D0792F65}" presName="sibTrans" presStyleLbl="sibTrans1D1" presStyleIdx="0" presStyleCnt="4"/>
      <dgm:spPr/>
    </dgm:pt>
    <dgm:pt modelId="{344DAD9B-5EBB-47AF-AFF0-09C0F84C76D9}" type="pres">
      <dgm:prSet presAssocID="{A6B3898E-4E24-4A29-AAE1-8167D0792F65}" presName="connectorText" presStyleLbl="sibTrans1D1" presStyleIdx="0" presStyleCnt="4"/>
      <dgm:spPr/>
    </dgm:pt>
    <dgm:pt modelId="{05FE143C-04BF-4548-B2CC-6E290D271CA6}" type="pres">
      <dgm:prSet presAssocID="{7B6C0AB1-597C-42BB-9166-E1E56E5C5BB5}" presName="node" presStyleLbl="node1" presStyleIdx="1" presStyleCnt="5" custLinFactNeighborX="390">
        <dgm:presLayoutVars>
          <dgm:bulletEnabled val="1"/>
        </dgm:presLayoutVars>
      </dgm:prSet>
      <dgm:spPr/>
    </dgm:pt>
    <dgm:pt modelId="{E4473B69-1D3B-4C01-89CE-D10C7F72A597}" type="pres">
      <dgm:prSet presAssocID="{2578F94A-F7B1-4C73-A320-AC1754C8E448}" presName="sibTrans" presStyleLbl="sibTrans1D1" presStyleIdx="1" presStyleCnt="4"/>
      <dgm:spPr/>
    </dgm:pt>
    <dgm:pt modelId="{EEC2FE58-4539-40E3-9C7B-2A69E49A4385}" type="pres">
      <dgm:prSet presAssocID="{2578F94A-F7B1-4C73-A320-AC1754C8E448}" presName="connectorText" presStyleLbl="sibTrans1D1" presStyleIdx="1" presStyleCnt="4"/>
      <dgm:spPr/>
    </dgm:pt>
    <dgm:pt modelId="{F0A4F14A-03C3-432E-8365-2F33A9C2023D}" type="pres">
      <dgm:prSet presAssocID="{D643994D-21E8-48F6-8ED9-0B64390462FD}" presName="node" presStyleLbl="node1" presStyleIdx="2" presStyleCnt="5">
        <dgm:presLayoutVars>
          <dgm:bulletEnabled val="1"/>
        </dgm:presLayoutVars>
      </dgm:prSet>
      <dgm:spPr/>
    </dgm:pt>
    <dgm:pt modelId="{CFCF3452-54EC-44E6-8685-5F4D56AED55A}" type="pres">
      <dgm:prSet presAssocID="{592FB97E-1CB0-4FBD-A9A9-FC5D2D5EF445}" presName="sibTrans" presStyleLbl="sibTrans1D1" presStyleIdx="2" presStyleCnt="4"/>
      <dgm:spPr/>
    </dgm:pt>
    <dgm:pt modelId="{71ACFDD3-BA63-4E22-B062-629E7DD04B48}" type="pres">
      <dgm:prSet presAssocID="{592FB97E-1CB0-4FBD-A9A9-FC5D2D5EF445}" presName="connectorText" presStyleLbl="sibTrans1D1" presStyleIdx="2" presStyleCnt="4"/>
      <dgm:spPr/>
    </dgm:pt>
    <dgm:pt modelId="{C2E5F69B-011C-4B4D-A0A3-39BE527AEF3C}" type="pres">
      <dgm:prSet presAssocID="{8D93DE53-7AD1-460D-827E-9DBB96109C7C}" presName="node" presStyleLbl="node1" presStyleIdx="3" presStyleCnt="5">
        <dgm:presLayoutVars>
          <dgm:bulletEnabled val="1"/>
        </dgm:presLayoutVars>
      </dgm:prSet>
      <dgm:spPr/>
    </dgm:pt>
    <dgm:pt modelId="{14F2706F-BE8A-497A-B95D-4941BFDD0044}" type="pres">
      <dgm:prSet presAssocID="{67DC91B7-751E-4366-8F7F-77479521749E}" presName="sibTrans" presStyleLbl="sibTrans1D1" presStyleIdx="3" presStyleCnt="4"/>
      <dgm:spPr/>
    </dgm:pt>
    <dgm:pt modelId="{2B6881FA-5BE2-4BDF-A64F-9AE6F4319F03}" type="pres">
      <dgm:prSet presAssocID="{67DC91B7-751E-4366-8F7F-77479521749E}" presName="connectorText" presStyleLbl="sibTrans1D1" presStyleIdx="3" presStyleCnt="4"/>
      <dgm:spPr/>
    </dgm:pt>
    <dgm:pt modelId="{7CFE5720-E235-41B8-9C61-391B23BF336E}" type="pres">
      <dgm:prSet presAssocID="{7762DAD8-8D98-4F1D-A0A4-F3C183896209}" presName="node" presStyleLbl="node1" presStyleIdx="4" presStyleCnt="5">
        <dgm:presLayoutVars>
          <dgm:bulletEnabled val="1"/>
        </dgm:presLayoutVars>
      </dgm:prSet>
      <dgm:spPr/>
    </dgm:pt>
  </dgm:ptLst>
  <dgm:cxnLst>
    <dgm:cxn modelId="{82753D02-CE55-4A2F-8C94-E500EA2EC26F}" type="presOf" srcId="{A6B3898E-4E24-4A29-AAE1-8167D0792F65}" destId="{344DAD9B-5EBB-47AF-AFF0-09C0F84C76D9}" srcOrd="1" destOrd="0" presId="urn:microsoft.com/office/officeart/2005/8/layout/bProcess3"/>
    <dgm:cxn modelId="{D3EA1C07-D73E-4102-A746-07320C16C736}" type="presOf" srcId="{67DC91B7-751E-4366-8F7F-77479521749E}" destId="{2B6881FA-5BE2-4BDF-A64F-9AE6F4319F03}" srcOrd="1" destOrd="0" presId="urn:microsoft.com/office/officeart/2005/8/layout/bProcess3"/>
    <dgm:cxn modelId="{BE237F10-F45B-4434-B452-576388316E02}" srcId="{CE084DB5-87E7-4480-94CF-E6132DFB8AC6}" destId="{7762DAD8-8D98-4F1D-A0A4-F3C183896209}" srcOrd="4" destOrd="0" parTransId="{1DB17705-4228-460A-875B-80CF8A7A406F}" sibTransId="{A63F9360-B7A3-48DF-9B62-A6E3DFAB51F9}"/>
    <dgm:cxn modelId="{68EBC423-B025-4B20-AA4F-AF394E2106D7}" type="presOf" srcId="{592FB97E-1CB0-4FBD-A9A9-FC5D2D5EF445}" destId="{71ACFDD3-BA63-4E22-B062-629E7DD04B48}" srcOrd="1" destOrd="0" presId="urn:microsoft.com/office/officeart/2005/8/layout/bProcess3"/>
    <dgm:cxn modelId="{86EE6825-DB51-4788-9286-B7A0117C1C34}" srcId="{CE084DB5-87E7-4480-94CF-E6132DFB8AC6}" destId="{E3398B44-8132-4A89-95F6-DFA941F6524A}" srcOrd="0" destOrd="0" parTransId="{793DF603-6C4B-4FA5-B280-0383530249AA}" sibTransId="{A6B3898E-4E24-4A29-AAE1-8167D0792F65}"/>
    <dgm:cxn modelId="{95E47927-6D35-4367-993D-461877BF6AC7}" type="presOf" srcId="{592FB97E-1CB0-4FBD-A9A9-FC5D2D5EF445}" destId="{CFCF3452-54EC-44E6-8685-5F4D56AED55A}" srcOrd="0" destOrd="0" presId="urn:microsoft.com/office/officeart/2005/8/layout/bProcess3"/>
    <dgm:cxn modelId="{A609E444-DF03-4615-9E3A-29BC6E3BF09F}" type="presOf" srcId="{2578F94A-F7B1-4C73-A320-AC1754C8E448}" destId="{E4473B69-1D3B-4C01-89CE-D10C7F72A597}" srcOrd="0" destOrd="0" presId="urn:microsoft.com/office/officeart/2005/8/layout/bProcess3"/>
    <dgm:cxn modelId="{0DF7F366-B22E-4F9F-B6D7-2D76742AB8D8}" type="presOf" srcId="{CE084DB5-87E7-4480-94CF-E6132DFB8AC6}" destId="{41020241-34DB-46E5-B3F0-BF8F3594BAC8}" srcOrd="0" destOrd="0" presId="urn:microsoft.com/office/officeart/2005/8/layout/bProcess3"/>
    <dgm:cxn modelId="{01BD5D72-7CB0-4B95-A35F-1BF0442133B8}" type="presOf" srcId="{7762DAD8-8D98-4F1D-A0A4-F3C183896209}" destId="{7CFE5720-E235-41B8-9C61-391B23BF336E}" srcOrd="0" destOrd="0" presId="urn:microsoft.com/office/officeart/2005/8/layout/bProcess3"/>
    <dgm:cxn modelId="{A7415055-316D-481C-B34E-CB60E69B8712}" srcId="{CE084DB5-87E7-4480-94CF-E6132DFB8AC6}" destId="{8D93DE53-7AD1-460D-827E-9DBB96109C7C}" srcOrd="3" destOrd="0" parTransId="{64209DB5-F6ED-40DA-9795-D0E6ABC42727}" sibTransId="{67DC91B7-751E-4366-8F7F-77479521749E}"/>
    <dgm:cxn modelId="{D87B1B95-FD84-4D7D-806D-7EE5F8FAAC5C}" srcId="{CE084DB5-87E7-4480-94CF-E6132DFB8AC6}" destId="{7B6C0AB1-597C-42BB-9166-E1E56E5C5BB5}" srcOrd="1" destOrd="0" parTransId="{7A128A2B-66E6-494A-8A96-4D72B0CB42DD}" sibTransId="{2578F94A-F7B1-4C73-A320-AC1754C8E448}"/>
    <dgm:cxn modelId="{EA5142A1-BD9B-4A87-A03B-A4BDF4B8A9C7}" type="presOf" srcId="{2578F94A-F7B1-4C73-A320-AC1754C8E448}" destId="{EEC2FE58-4539-40E3-9C7B-2A69E49A4385}" srcOrd="1" destOrd="0" presId="urn:microsoft.com/office/officeart/2005/8/layout/bProcess3"/>
    <dgm:cxn modelId="{20389ABA-789C-4A36-BDCB-880F5BC09964}" type="presOf" srcId="{E3398B44-8132-4A89-95F6-DFA941F6524A}" destId="{6243FD83-678D-4AF1-B933-EB0016F3675A}" srcOrd="0" destOrd="0" presId="urn:microsoft.com/office/officeart/2005/8/layout/bProcess3"/>
    <dgm:cxn modelId="{F7725EBF-93D4-4326-A0C8-13233A3EF073}" type="presOf" srcId="{7B6C0AB1-597C-42BB-9166-E1E56E5C5BB5}" destId="{05FE143C-04BF-4548-B2CC-6E290D271CA6}" srcOrd="0" destOrd="0" presId="urn:microsoft.com/office/officeart/2005/8/layout/bProcess3"/>
    <dgm:cxn modelId="{EDE501D3-3C23-4DB0-B051-EE0A80089B0A}" type="presOf" srcId="{8D93DE53-7AD1-460D-827E-9DBB96109C7C}" destId="{C2E5F69B-011C-4B4D-A0A3-39BE527AEF3C}" srcOrd="0" destOrd="0" presId="urn:microsoft.com/office/officeart/2005/8/layout/bProcess3"/>
    <dgm:cxn modelId="{6362FEDA-6E61-49C8-956F-A791D1D760B5}" type="presOf" srcId="{67DC91B7-751E-4366-8F7F-77479521749E}" destId="{14F2706F-BE8A-497A-B95D-4941BFDD0044}" srcOrd="0" destOrd="0" presId="urn:microsoft.com/office/officeart/2005/8/layout/bProcess3"/>
    <dgm:cxn modelId="{585C85E6-3ACD-42D5-AB7A-6F6739B64650}" type="presOf" srcId="{D643994D-21E8-48F6-8ED9-0B64390462FD}" destId="{F0A4F14A-03C3-432E-8365-2F33A9C2023D}" srcOrd="0" destOrd="0" presId="urn:microsoft.com/office/officeart/2005/8/layout/bProcess3"/>
    <dgm:cxn modelId="{8E8DAEEC-95FD-4026-8F63-A3A582332A03}" type="presOf" srcId="{A6B3898E-4E24-4A29-AAE1-8167D0792F65}" destId="{449010A5-071D-436A-A44D-5F1D977C3CAD}" srcOrd="0" destOrd="0" presId="urn:microsoft.com/office/officeart/2005/8/layout/bProcess3"/>
    <dgm:cxn modelId="{6AC20FEE-E0E8-434F-BC64-E695FB547F4A}" srcId="{CE084DB5-87E7-4480-94CF-E6132DFB8AC6}" destId="{D643994D-21E8-48F6-8ED9-0B64390462FD}" srcOrd="2" destOrd="0" parTransId="{80E17987-67C7-4FAE-AC49-931644A285BC}" sibTransId="{592FB97E-1CB0-4FBD-A9A9-FC5D2D5EF445}"/>
    <dgm:cxn modelId="{8E4F452A-2178-4195-A39D-34118CAB27C8}" type="presParOf" srcId="{41020241-34DB-46E5-B3F0-BF8F3594BAC8}" destId="{6243FD83-678D-4AF1-B933-EB0016F3675A}" srcOrd="0" destOrd="0" presId="urn:microsoft.com/office/officeart/2005/8/layout/bProcess3"/>
    <dgm:cxn modelId="{4851B2E5-F49A-40A5-83F4-1161CB2B2BFE}" type="presParOf" srcId="{41020241-34DB-46E5-B3F0-BF8F3594BAC8}" destId="{449010A5-071D-436A-A44D-5F1D977C3CAD}" srcOrd="1" destOrd="0" presId="urn:microsoft.com/office/officeart/2005/8/layout/bProcess3"/>
    <dgm:cxn modelId="{A18949ED-2587-41E0-8261-8F1517850352}" type="presParOf" srcId="{449010A5-071D-436A-A44D-5F1D977C3CAD}" destId="{344DAD9B-5EBB-47AF-AFF0-09C0F84C76D9}" srcOrd="0" destOrd="0" presId="urn:microsoft.com/office/officeart/2005/8/layout/bProcess3"/>
    <dgm:cxn modelId="{2A1D2550-62ED-4F63-8BF7-01602B7612D9}" type="presParOf" srcId="{41020241-34DB-46E5-B3F0-BF8F3594BAC8}" destId="{05FE143C-04BF-4548-B2CC-6E290D271CA6}" srcOrd="2" destOrd="0" presId="urn:microsoft.com/office/officeart/2005/8/layout/bProcess3"/>
    <dgm:cxn modelId="{87C6FB99-E5CE-4E52-ACCC-C8098A42BE94}" type="presParOf" srcId="{41020241-34DB-46E5-B3F0-BF8F3594BAC8}" destId="{E4473B69-1D3B-4C01-89CE-D10C7F72A597}" srcOrd="3" destOrd="0" presId="urn:microsoft.com/office/officeart/2005/8/layout/bProcess3"/>
    <dgm:cxn modelId="{E355AA81-A4D6-493F-AAA0-FBBCD49EF9F6}" type="presParOf" srcId="{E4473B69-1D3B-4C01-89CE-D10C7F72A597}" destId="{EEC2FE58-4539-40E3-9C7B-2A69E49A4385}" srcOrd="0" destOrd="0" presId="urn:microsoft.com/office/officeart/2005/8/layout/bProcess3"/>
    <dgm:cxn modelId="{0F64BB40-AA42-4243-91CC-E2C511451BDB}" type="presParOf" srcId="{41020241-34DB-46E5-B3F0-BF8F3594BAC8}" destId="{F0A4F14A-03C3-432E-8365-2F33A9C2023D}" srcOrd="4" destOrd="0" presId="urn:microsoft.com/office/officeart/2005/8/layout/bProcess3"/>
    <dgm:cxn modelId="{45FE2F85-9176-4FB0-93C1-2422C94D5AD8}" type="presParOf" srcId="{41020241-34DB-46E5-B3F0-BF8F3594BAC8}" destId="{CFCF3452-54EC-44E6-8685-5F4D56AED55A}" srcOrd="5" destOrd="0" presId="urn:microsoft.com/office/officeart/2005/8/layout/bProcess3"/>
    <dgm:cxn modelId="{75D6D448-AA04-4A64-92E1-C3490345A1DC}" type="presParOf" srcId="{CFCF3452-54EC-44E6-8685-5F4D56AED55A}" destId="{71ACFDD3-BA63-4E22-B062-629E7DD04B48}" srcOrd="0" destOrd="0" presId="urn:microsoft.com/office/officeart/2005/8/layout/bProcess3"/>
    <dgm:cxn modelId="{17169AC6-AE98-4F72-B330-2D1046125FFD}" type="presParOf" srcId="{41020241-34DB-46E5-B3F0-BF8F3594BAC8}" destId="{C2E5F69B-011C-4B4D-A0A3-39BE527AEF3C}" srcOrd="6" destOrd="0" presId="urn:microsoft.com/office/officeart/2005/8/layout/bProcess3"/>
    <dgm:cxn modelId="{237DA6B8-D45C-44A7-8D91-2F2ADBAFFF22}" type="presParOf" srcId="{41020241-34DB-46E5-B3F0-BF8F3594BAC8}" destId="{14F2706F-BE8A-497A-B95D-4941BFDD0044}" srcOrd="7" destOrd="0" presId="urn:microsoft.com/office/officeart/2005/8/layout/bProcess3"/>
    <dgm:cxn modelId="{5A527CB7-899B-493D-BDE4-643C07A32417}" type="presParOf" srcId="{14F2706F-BE8A-497A-B95D-4941BFDD0044}" destId="{2B6881FA-5BE2-4BDF-A64F-9AE6F4319F03}" srcOrd="0" destOrd="0" presId="urn:microsoft.com/office/officeart/2005/8/layout/bProcess3"/>
    <dgm:cxn modelId="{4F4EA0BC-334E-4894-A78D-0E114525188C}" type="presParOf" srcId="{41020241-34DB-46E5-B3F0-BF8F3594BAC8}" destId="{7CFE5720-E235-41B8-9C61-391B23BF336E}" srcOrd="8" destOrd="0" presId="urn:microsoft.com/office/officeart/2005/8/layout/b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49010A5-071D-436A-A44D-5F1D977C3CAD}">
      <dsp:nvSpPr>
        <dsp:cNvPr id="0" name=""/>
        <dsp:cNvSpPr/>
      </dsp:nvSpPr>
      <dsp:spPr>
        <a:xfrm>
          <a:off x="2441864" y="1324896"/>
          <a:ext cx="539458" cy="91440"/>
        </a:xfrm>
        <a:custGeom>
          <a:avLst/>
          <a:gdLst/>
          <a:ahLst/>
          <a:cxnLst/>
          <a:rect l="0" t="0" r="0" b="0"/>
          <a:pathLst>
            <a:path>
              <a:moveTo>
                <a:pt x="0" y="45720"/>
              </a:moveTo>
              <a:lnTo>
                <a:pt x="539458" y="45720"/>
              </a:lnTo>
            </a:path>
          </a:pathLst>
        </a:custGeom>
        <a:noFill/>
        <a:ln w="6350" cap="flat" cmpd="sng" algn="ctr">
          <a:solidFill>
            <a:schemeClr val="accent6">
              <a:shade val="90000"/>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solidFill>
              <a:schemeClr val="tx1"/>
            </a:solidFill>
          </a:endParaRPr>
        </a:p>
      </dsp:txBody>
      <dsp:txXfrm>
        <a:off x="2697342" y="1367813"/>
        <a:ext cx="28502" cy="5605"/>
      </dsp:txXfrm>
    </dsp:sp>
    <dsp:sp modelId="{6243FD83-678D-4AF1-B933-EB0016F3675A}">
      <dsp:nvSpPr>
        <dsp:cNvPr id="0" name=""/>
        <dsp:cNvSpPr/>
      </dsp:nvSpPr>
      <dsp:spPr>
        <a:xfrm>
          <a:off x="6474" y="639459"/>
          <a:ext cx="2437189" cy="1462313"/>
        </a:xfrm>
        <a:prstGeom prst="rect">
          <a:avLst/>
        </a:prstGeom>
        <a:solidFill>
          <a:srgbClr val="A8E6DF">
            <a:alpha val="9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MX" sz="1300" b="1" kern="1200" dirty="0">
              <a:solidFill>
                <a:schemeClr val="tx1"/>
              </a:solidFill>
            </a:rPr>
            <a:t>Artículo 2500.- </a:t>
          </a:r>
          <a:r>
            <a:rPr lang="es-MX" sz="1300" kern="1200" dirty="0">
              <a:solidFill>
                <a:schemeClr val="tx1"/>
              </a:solidFill>
            </a:rPr>
            <a:t>Sin permiso del comodante no puede el comodatario conceder a un tercero el uso de la cosa entregada en comodato.</a:t>
          </a:r>
          <a:endParaRPr lang="es-ES" sz="1300" kern="1200" dirty="0">
            <a:solidFill>
              <a:schemeClr val="tx1"/>
            </a:solidFill>
          </a:endParaRPr>
        </a:p>
      </dsp:txBody>
      <dsp:txXfrm>
        <a:off x="6474" y="639459"/>
        <a:ext cx="2437189" cy="1462313"/>
      </dsp:txXfrm>
    </dsp:sp>
    <dsp:sp modelId="{E4473B69-1D3B-4C01-89CE-D10C7F72A597}">
      <dsp:nvSpPr>
        <dsp:cNvPr id="0" name=""/>
        <dsp:cNvSpPr/>
      </dsp:nvSpPr>
      <dsp:spPr>
        <a:xfrm>
          <a:off x="5449113" y="1324896"/>
          <a:ext cx="520448" cy="91440"/>
        </a:xfrm>
        <a:custGeom>
          <a:avLst/>
          <a:gdLst/>
          <a:ahLst/>
          <a:cxnLst/>
          <a:rect l="0" t="0" r="0" b="0"/>
          <a:pathLst>
            <a:path>
              <a:moveTo>
                <a:pt x="0" y="45720"/>
              </a:moveTo>
              <a:lnTo>
                <a:pt x="520448" y="45720"/>
              </a:lnTo>
            </a:path>
          </a:pathLst>
        </a:custGeom>
        <a:noFill/>
        <a:ln w="6350" cap="flat" cmpd="sng" algn="ctr">
          <a:solidFill>
            <a:schemeClr val="accent6">
              <a:shade val="90000"/>
              <a:hueOff val="126623"/>
              <a:satOff val="-5058"/>
              <a:lumOff val="1173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solidFill>
              <a:schemeClr val="tx1"/>
            </a:solidFill>
          </a:endParaRPr>
        </a:p>
      </dsp:txBody>
      <dsp:txXfrm>
        <a:off x="5695561" y="1367813"/>
        <a:ext cx="27552" cy="5605"/>
      </dsp:txXfrm>
    </dsp:sp>
    <dsp:sp modelId="{05FE143C-04BF-4548-B2CC-6E290D271CA6}">
      <dsp:nvSpPr>
        <dsp:cNvPr id="0" name=""/>
        <dsp:cNvSpPr/>
      </dsp:nvSpPr>
      <dsp:spPr>
        <a:xfrm>
          <a:off x="3013723" y="639459"/>
          <a:ext cx="2437189" cy="1462313"/>
        </a:xfrm>
        <a:prstGeom prst="rect">
          <a:avLst/>
        </a:prstGeom>
        <a:solidFill>
          <a:srgbClr val="A8E6DF">
            <a:alpha val="8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MX" sz="1300" b="1" kern="1200" dirty="0">
              <a:solidFill>
                <a:schemeClr val="tx1"/>
              </a:solidFill>
            </a:rPr>
            <a:t>Artículo 2501.- </a:t>
          </a:r>
          <a:r>
            <a:rPr lang="es-MX" sz="1300" kern="1200" dirty="0">
              <a:solidFill>
                <a:schemeClr val="tx1"/>
              </a:solidFill>
            </a:rPr>
            <a:t>El comodatario adquiere el uso, pero no los frutos y accesiones de la cosa prestada.</a:t>
          </a:r>
          <a:endParaRPr lang="es-ES" sz="1300" kern="1200" dirty="0">
            <a:solidFill>
              <a:schemeClr val="tx1"/>
            </a:solidFill>
          </a:endParaRPr>
        </a:p>
      </dsp:txBody>
      <dsp:txXfrm>
        <a:off x="3013723" y="639459"/>
        <a:ext cx="2437189" cy="1462313"/>
      </dsp:txXfrm>
    </dsp:sp>
    <dsp:sp modelId="{CFCF3452-54EC-44E6-8685-5F4D56AED55A}">
      <dsp:nvSpPr>
        <dsp:cNvPr id="0" name=""/>
        <dsp:cNvSpPr/>
      </dsp:nvSpPr>
      <dsp:spPr>
        <a:xfrm>
          <a:off x="1225069" y="2099973"/>
          <a:ext cx="5995487" cy="529953"/>
        </a:xfrm>
        <a:custGeom>
          <a:avLst/>
          <a:gdLst/>
          <a:ahLst/>
          <a:cxnLst/>
          <a:rect l="0" t="0" r="0" b="0"/>
          <a:pathLst>
            <a:path>
              <a:moveTo>
                <a:pt x="5995487" y="0"/>
              </a:moveTo>
              <a:lnTo>
                <a:pt x="5995487" y="282076"/>
              </a:lnTo>
              <a:lnTo>
                <a:pt x="0" y="282076"/>
              </a:lnTo>
              <a:lnTo>
                <a:pt x="0" y="529953"/>
              </a:lnTo>
            </a:path>
          </a:pathLst>
        </a:custGeom>
        <a:noFill/>
        <a:ln w="6350" cap="flat" cmpd="sng" algn="ctr">
          <a:solidFill>
            <a:schemeClr val="accent6">
              <a:shade val="90000"/>
              <a:hueOff val="253246"/>
              <a:satOff val="-10115"/>
              <a:lumOff val="2346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solidFill>
              <a:schemeClr val="tx1"/>
            </a:solidFill>
          </a:endParaRPr>
        </a:p>
      </dsp:txBody>
      <dsp:txXfrm>
        <a:off x="4072272" y="2362147"/>
        <a:ext cx="301081" cy="5605"/>
      </dsp:txXfrm>
    </dsp:sp>
    <dsp:sp modelId="{F0A4F14A-03C3-432E-8365-2F33A9C2023D}">
      <dsp:nvSpPr>
        <dsp:cNvPr id="0" name=""/>
        <dsp:cNvSpPr/>
      </dsp:nvSpPr>
      <dsp:spPr>
        <a:xfrm>
          <a:off x="6001961" y="639459"/>
          <a:ext cx="2437189" cy="1462313"/>
        </a:xfrm>
        <a:prstGeom prst="rect">
          <a:avLst/>
        </a:prstGeom>
        <a:solidFill>
          <a:srgbClr val="A8E6DF">
            <a:alpha val="7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MX" sz="1300" b="1" kern="1200" dirty="0">
              <a:solidFill>
                <a:schemeClr val="tx1"/>
              </a:solidFill>
            </a:rPr>
            <a:t>Artículo 2502.- </a:t>
          </a:r>
          <a:r>
            <a:rPr lang="es-MX" sz="1300" kern="1200" dirty="0">
              <a:solidFill>
                <a:schemeClr val="tx1"/>
              </a:solidFill>
            </a:rPr>
            <a:t>El comodatario está obligado a poner toda diligencia en la conservación de la cosa, y es responsable de todo deterioro que ella sufra por su culpa.</a:t>
          </a:r>
          <a:endParaRPr lang="es-ES" sz="1300" kern="1200" dirty="0">
            <a:solidFill>
              <a:schemeClr val="tx1"/>
            </a:solidFill>
          </a:endParaRPr>
        </a:p>
      </dsp:txBody>
      <dsp:txXfrm>
        <a:off x="6001961" y="639459"/>
        <a:ext cx="2437189" cy="1462313"/>
      </dsp:txXfrm>
    </dsp:sp>
    <dsp:sp modelId="{14F2706F-BE8A-497A-B95D-4941BFDD0044}">
      <dsp:nvSpPr>
        <dsp:cNvPr id="0" name=""/>
        <dsp:cNvSpPr/>
      </dsp:nvSpPr>
      <dsp:spPr>
        <a:xfrm>
          <a:off x="2441864" y="3347763"/>
          <a:ext cx="529953" cy="91440"/>
        </a:xfrm>
        <a:custGeom>
          <a:avLst/>
          <a:gdLst/>
          <a:ahLst/>
          <a:cxnLst/>
          <a:rect l="0" t="0" r="0" b="0"/>
          <a:pathLst>
            <a:path>
              <a:moveTo>
                <a:pt x="0" y="45720"/>
              </a:moveTo>
              <a:lnTo>
                <a:pt x="529953" y="45720"/>
              </a:lnTo>
            </a:path>
          </a:pathLst>
        </a:custGeom>
        <a:noFill/>
        <a:ln w="6350" cap="flat" cmpd="sng" algn="ctr">
          <a:solidFill>
            <a:schemeClr val="accent6">
              <a:shade val="90000"/>
              <a:hueOff val="379870"/>
              <a:satOff val="-15173"/>
              <a:lumOff val="35191"/>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s-ES" sz="500" kern="1200">
            <a:solidFill>
              <a:schemeClr val="tx1"/>
            </a:solidFill>
          </a:endParaRPr>
        </a:p>
      </dsp:txBody>
      <dsp:txXfrm>
        <a:off x="2692827" y="3390681"/>
        <a:ext cx="28027" cy="5605"/>
      </dsp:txXfrm>
    </dsp:sp>
    <dsp:sp modelId="{C2E5F69B-011C-4B4D-A0A3-39BE527AEF3C}">
      <dsp:nvSpPr>
        <dsp:cNvPr id="0" name=""/>
        <dsp:cNvSpPr/>
      </dsp:nvSpPr>
      <dsp:spPr>
        <a:xfrm>
          <a:off x="6474" y="2662326"/>
          <a:ext cx="2437189" cy="1462313"/>
        </a:xfrm>
        <a:prstGeom prst="rect">
          <a:avLst/>
        </a:prstGeom>
        <a:solidFill>
          <a:srgbClr val="A8E6DF">
            <a:alpha val="6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MX" sz="1300" b="1" kern="1200" dirty="0">
              <a:solidFill>
                <a:schemeClr val="tx1"/>
              </a:solidFill>
            </a:rPr>
            <a:t>Artículo 2504.- </a:t>
          </a:r>
          <a:r>
            <a:rPr lang="es-MX" sz="1300" kern="1200" dirty="0">
              <a:solidFill>
                <a:schemeClr val="tx1"/>
              </a:solidFill>
            </a:rPr>
            <a:t>El comodatario responde de la pérdida de la cosa si la emplea en uso diverso o por más tiempo del convenido, aun cuando aquélla sobrevenga por caso fortuito.</a:t>
          </a:r>
          <a:endParaRPr lang="es-ES" sz="1300" kern="1200" dirty="0">
            <a:solidFill>
              <a:schemeClr val="tx1"/>
            </a:solidFill>
          </a:endParaRPr>
        </a:p>
      </dsp:txBody>
      <dsp:txXfrm>
        <a:off x="6474" y="2662326"/>
        <a:ext cx="2437189" cy="1462313"/>
      </dsp:txXfrm>
    </dsp:sp>
    <dsp:sp modelId="{7CFE5720-E235-41B8-9C61-391B23BF336E}">
      <dsp:nvSpPr>
        <dsp:cNvPr id="0" name=""/>
        <dsp:cNvSpPr/>
      </dsp:nvSpPr>
      <dsp:spPr>
        <a:xfrm>
          <a:off x="3004218" y="2662326"/>
          <a:ext cx="2437189" cy="1462313"/>
        </a:xfrm>
        <a:prstGeom prst="rect">
          <a:avLst/>
        </a:prstGeom>
        <a:solidFill>
          <a:srgbClr val="A8E6DF">
            <a:alpha val="50000"/>
          </a:srgb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92456" numCol="1" spcCol="1270" anchor="ctr" anchorCtr="0">
          <a:noAutofit/>
        </a:bodyPr>
        <a:lstStyle/>
        <a:p>
          <a:pPr marL="0" lvl="0" indent="0" algn="ctr" defTabSz="577850">
            <a:lnSpc>
              <a:spcPct val="90000"/>
            </a:lnSpc>
            <a:spcBef>
              <a:spcPct val="0"/>
            </a:spcBef>
            <a:spcAft>
              <a:spcPct val="35000"/>
            </a:spcAft>
            <a:buNone/>
          </a:pPr>
          <a:r>
            <a:rPr lang="es-MX" sz="1300" b="1" kern="1200" dirty="0">
              <a:solidFill>
                <a:schemeClr val="tx1"/>
              </a:solidFill>
            </a:rPr>
            <a:t>Artículo 2508.- </a:t>
          </a:r>
          <a:r>
            <a:rPr lang="es-MX" sz="1300" kern="1200" dirty="0">
              <a:solidFill>
                <a:schemeClr val="tx1"/>
              </a:solidFill>
            </a:rPr>
            <a:t>El comodatario no tiene derecho para repetir el importe de los gastos ordinarios que se necesiten para el uso y la conservación de la cosa prestada.</a:t>
          </a:r>
          <a:endParaRPr lang="es-ES" sz="1300" kern="1200" dirty="0">
            <a:solidFill>
              <a:schemeClr val="tx1"/>
            </a:solidFill>
          </a:endParaRPr>
        </a:p>
      </dsp:txBody>
      <dsp:txXfrm>
        <a:off x="3004218" y="2662326"/>
        <a:ext cx="2437189" cy="1462313"/>
      </dsp:txXfrm>
    </dsp:sp>
  </dsp:spTree>
</dsp:drawing>
</file>

<file path=ppt/diagrams/layout1.xml><?xml version="1.0" encoding="utf-8"?>
<dgm:layoutDef xmlns:dgm="http://schemas.openxmlformats.org/drawingml/2006/diagram" xmlns:a="http://schemas.openxmlformats.org/drawingml/2006/main" uniqueId="urn:microsoft.com/office/officeart/2005/8/layout/bProcess3">
  <dgm:title val=""/>
  <dgm:desc val=""/>
  <dgm:catLst>
    <dgm:cat type="process" pri="18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Lst>
        <dgm:ruleLst>
          <dgm:rule type="primFontSz" val="5"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s-MX"/>
          </a:p>
        </p:txBody>
      </p:sp>
      <p:sp>
        <p:nvSpPr>
          <p:cNvPr id="3" name="Date Placeholder 2"/>
          <p:cNvSpPr>
            <a:spLocks noGrp="1"/>
          </p:cNvSpPr>
          <p:nvPr>
            <p:ph type="dt" sz="quarter" idx="1"/>
          </p:nvPr>
        </p:nvSpPr>
        <p:spPr>
          <a:xfrm>
            <a:off x="4143587" y="0"/>
            <a:ext cx="3169920" cy="480060"/>
          </a:xfrm>
          <a:prstGeom prst="rect">
            <a:avLst/>
          </a:prstGeom>
        </p:spPr>
        <p:txBody>
          <a:bodyPr vert="horz" lIns="96661" tIns="48331" rIns="96661" bIns="48331" rtlCol="0"/>
          <a:lstStyle>
            <a:lvl1pPr algn="r">
              <a:defRPr sz="1300"/>
            </a:lvl1pPr>
          </a:lstStyle>
          <a:p>
            <a:pPr algn="ctr"/>
            <a:r>
              <a:rPr lang="es-MX" sz="1400" b="1" dirty="0">
                <a:solidFill>
                  <a:schemeClr val="bg1">
                    <a:lumMod val="50000"/>
                  </a:schemeClr>
                </a:solidFill>
                <a:latin typeface="Calibri body"/>
              </a:rPr>
              <a:t>CFDI </a:t>
            </a:r>
            <a:r>
              <a:rPr lang="mr-IN" sz="1400" b="1" dirty="0">
                <a:solidFill>
                  <a:schemeClr val="bg1">
                    <a:lumMod val="50000"/>
                  </a:schemeClr>
                </a:solidFill>
                <a:latin typeface="Calibri body"/>
              </a:rPr>
              <a:t>–</a:t>
            </a:r>
            <a:r>
              <a:rPr lang="es-MX" sz="1400" b="1" dirty="0">
                <a:solidFill>
                  <a:schemeClr val="bg1">
                    <a:lumMod val="50000"/>
                  </a:schemeClr>
                </a:solidFill>
                <a:latin typeface="Calibri body"/>
              </a:rPr>
              <a:t> Facturación electrónica</a:t>
            </a:r>
          </a:p>
          <a:p>
            <a:pPr algn="ctr"/>
            <a:r>
              <a:rPr lang="es-MX" sz="1050" b="1" dirty="0">
                <a:solidFill>
                  <a:schemeClr val="bg1">
                    <a:lumMod val="50000"/>
                  </a:schemeClr>
                </a:solidFill>
                <a:latin typeface="Calibri body"/>
              </a:rPr>
              <a:t>(Incluye complemento de pago realizado) (Versión 3.3 y pago)</a:t>
            </a:r>
          </a:p>
        </p:txBody>
      </p:sp>
      <p:sp>
        <p:nvSpPr>
          <p:cNvPr id="4" name="Footer Placeholder 3"/>
          <p:cNvSpPr>
            <a:spLocks noGrp="1"/>
          </p:cNvSpPr>
          <p:nvPr>
            <p:ph type="ftr" sz="quarter" idx="2"/>
          </p:nvPr>
        </p:nvSpPr>
        <p:spPr>
          <a:xfrm>
            <a:off x="0" y="9119474"/>
            <a:ext cx="3169920" cy="480060"/>
          </a:xfrm>
          <a:prstGeom prst="rect">
            <a:avLst/>
          </a:prstGeom>
        </p:spPr>
        <p:txBody>
          <a:bodyPr vert="horz" lIns="96661" tIns="48331" rIns="96661" bIns="48331" rtlCol="0" anchor="b"/>
          <a:lstStyle>
            <a:lvl1pPr algn="l">
              <a:defRPr sz="1300"/>
            </a:lvl1pPr>
          </a:lstStyle>
          <a:p>
            <a:endParaRPr lang="es-MX"/>
          </a:p>
        </p:txBody>
      </p:sp>
      <p:sp>
        <p:nvSpPr>
          <p:cNvPr id="5" name="Slide Number Placeholder 4"/>
          <p:cNvSpPr>
            <a:spLocks noGrp="1"/>
          </p:cNvSpPr>
          <p:nvPr>
            <p:ph type="sldNum" sz="quarter" idx="3"/>
          </p:nvPr>
        </p:nvSpPr>
        <p:spPr>
          <a:xfrm>
            <a:off x="4143587" y="9119474"/>
            <a:ext cx="3169920" cy="480060"/>
          </a:xfrm>
          <a:prstGeom prst="rect">
            <a:avLst/>
          </a:prstGeom>
        </p:spPr>
        <p:txBody>
          <a:bodyPr vert="horz" lIns="96661" tIns="48331" rIns="96661" bIns="48331" rtlCol="0" anchor="b"/>
          <a:lstStyle>
            <a:lvl1pPr algn="r">
              <a:defRPr sz="1300"/>
            </a:lvl1pPr>
          </a:lstStyle>
          <a:p>
            <a:fld id="{865017FD-9E71-4691-A3D5-342775637C88}" type="slidenum">
              <a:rPr lang="es-MX" smtClean="0"/>
              <a:t>‹Nº›</a:t>
            </a:fld>
            <a:endParaRPr lang="es-MX"/>
          </a:p>
        </p:txBody>
      </p:sp>
    </p:spTree>
    <p:extLst>
      <p:ext uri="{BB962C8B-B14F-4D97-AF65-F5344CB8AC3E}">
        <p14:creationId xmlns:p14="http://schemas.microsoft.com/office/powerpoint/2010/main" val="31201402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61" tIns="48331" rIns="96661" bIns="48331" rtlCol="0"/>
          <a:lstStyle>
            <a:lvl1pPr algn="l">
              <a:defRPr sz="1300"/>
            </a:lvl1pPr>
          </a:lstStyle>
          <a:p>
            <a:endParaRPr lang="es-MX"/>
          </a:p>
        </p:txBody>
      </p:sp>
      <p:sp>
        <p:nvSpPr>
          <p:cNvPr id="3" name="Date Placeholder 2"/>
          <p:cNvSpPr>
            <a:spLocks noGrp="1"/>
          </p:cNvSpPr>
          <p:nvPr>
            <p:ph type="dt" idx="1"/>
          </p:nvPr>
        </p:nvSpPr>
        <p:spPr>
          <a:xfrm>
            <a:off x="4143587" y="0"/>
            <a:ext cx="3169920" cy="480060"/>
          </a:xfrm>
          <a:prstGeom prst="rect">
            <a:avLst/>
          </a:prstGeom>
        </p:spPr>
        <p:txBody>
          <a:bodyPr vert="horz" lIns="96661" tIns="48331" rIns="96661" bIns="48331" rtlCol="0"/>
          <a:lstStyle>
            <a:lvl1pPr algn="r">
              <a:defRPr sz="1300"/>
            </a:lvl1pPr>
          </a:lstStyle>
          <a:p>
            <a:fld id="{53E7AC69-64C9-4CB0-87A2-1A55CE092460}" type="datetimeFigureOut">
              <a:rPr lang="es-MX" smtClean="0"/>
              <a:t>06/04/2018</a:t>
            </a:fld>
            <a:endParaRPr lang="es-MX"/>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6661" tIns="48331" rIns="96661" bIns="48331" rtlCol="0" anchor="ctr"/>
          <a:lstStyle/>
          <a:p>
            <a:endParaRPr lang="es-MX"/>
          </a:p>
        </p:txBody>
      </p:sp>
      <p:sp>
        <p:nvSpPr>
          <p:cNvPr id="5" name="Notes Placeholder 4"/>
          <p:cNvSpPr>
            <a:spLocks noGrp="1"/>
          </p:cNvSpPr>
          <p:nvPr>
            <p:ph type="body" sz="quarter" idx="3"/>
          </p:nvPr>
        </p:nvSpPr>
        <p:spPr>
          <a:xfrm>
            <a:off x="731520" y="4560570"/>
            <a:ext cx="5852160" cy="4320540"/>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s-MX"/>
          </a:p>
        </p:txBody>
      </p:sp>
      <p:sp>
        <p:nvSpPr>
          <p:cNvPr id="6" name="Footer Placeholder 5"/>
          <p:cNvSpPr>
            <a:spLocks noGrp="1"/>
          </p:cNvSpPr>
          <p:nvPr>
            <p:ph type="ftr" sz="quarter" idx="4"/>
          </p:nvPr>
        </p:nvSpPr>
        <p:spPr>
          <a:xfrm>
            <a:off x="0" y="9119474"/>
            <a:ext cx="3169920" cy="480060"/>
          </a:xfrm>
          <a:prstGeom prst="rect">
            <a:avLst/>
          </a:prstGeom>
        </p:spPr>
        <p:txBody>
          <a:bodyPr vert="horz" lIns="96661" tIns="48331" rIns="96661" bIns="48331" rtlCol="0" anchor="b"/>
          <a:lstStyle>
            <a:lvl1pPr algn="l">
              <a:defRPr sz="1300"/>
            </a:lvl1pPr>
          </a:lstStyle>
          <a:p>
            <a:endParaRPr lang="es-MX"/>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61" tIns="48331" rIns="96661" bIns="48331" rtlCol="0" anchor="b"/>
          <a:lstStyle>
            <a:lvl1pPr algn="r">
              <a:defRPr sz="1300"/>
            </a:lvl1pPr>
          </a:lstStyle>
          <a:p>
            <a:fld id="{83420D3B-E69D-47F6-B47A-96C42717E492}" type="slidenum">
              <a:rPr lang="es-MX" smtClean="0"/>
              <a:t>‹Nº›</a:t>
            </a:fld>
            <a:endParaRPr lang="es-MX"/>
          </a:p>
        </p:txBody>
      </p:sp>
    </p:spTree>
    <p:extLst>
      <p:ext uri="{BB962C8B-B14F-4D97-AF65-F5344CB8AC3E}">
        <p14:creationId xmlns:p14="http://schemas.microsoft.com/office/powerpoint/2010/main" val="4838493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6A3DCB52-503B-4CEE-AF6A-DB884CB59A09}" type="datetime1">
              <a:rPr lang="es-MX" smtClean="0"/>
              <a:t>06/04/2018</a:t>
            </a:fld>
            <a:endParaRPr lang="es-MX"/>
          </a:p>
        </p:txBody>
      </p:sp>
      <p:sp>
        <p:nvSpPr>
          <p:cNvPr id="5" name="Footer Placeholder 4"/>
          <p:cNvSpPr>
            <a:spLocks noGrp="1"/>
          </p:cNvSpPr>
          <p:nvPr>
            <p:ph type="ftr" sz="quarter" idx="11"/>
          </p:nvPr>
        </p:nvSpPr>
        <p:spPr/>
        <p:txBody>
          <a:bodyPr/>
          <a:lstStyle/>
          <a:p>
            <a:r>
              <a:rPr lang="es-MX"/>
              <a:t>1</a:t>
            </a:r>
          </a:p>
        </p:txBody>
      </p:sp>
      <p:sp>
        <p:nvSpPr>
          <p:cNvPr id="6" name="Slide Number Placeholder 5"/>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10213244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E7869E11-B9F2-444A-A608-BD0BFD4E9025}" type="datetime1">
              <a:rPr lang="es-MX" smtClean="0"/>
              <a:t>06/04/2018</a:t>
            </a:fld>
            <a:endParaRPr lang="es-MX"/>
          </a:p>
        </p:txBody>
      </p:sp>
      <p:sp>
        <p:nvSpPr>
          <p:cNvPr id="5" name="Footer Placeholder 4"/>
          <p:cNvSpPr>
            <a:spLocks noGrp="1"/>
          </p:cNvSpPr>
          <p:nvPr>
            <p:ph type="ftr" sz="quarter" idx="11"/>
          </p:nvPr>
        </p:nvSpPr>
        <p:spPr/>
        <p:txBody>
          <a:bodyPr/>
          <a:lstStyle/>
          <a:p>
            <a:r>
              <a:rPr lang="es-MX"/>
              <a:t>1</a:t>
            </a:r>
          </a:p>
        </p:txBody>
      </p:sp>
      <p:sp>
        <p:nvSpPr>
          <p:cNvPr id="6" name="Slide Number Placeholder 5"/>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17533201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73133613-A213-42F3-A287-B7289757B934}" type="datetime1">
              <a:rPr lang="es-MX" smtClean="0"/>
              <a:t>06/04/2018</a:t>
            </a:fld>
            <a:endParaRPr lang="es-MX"/>
          </a:p>
        </p:txBody>
      </p:sp>
      <p:sp>
        <p:nvSpPr>
          <p:cNvPr id="5" name="Footer Placeholder 4"/>
          <p:cNvSpPr>
            <a:spLocks noGrp="1"/>
          </p:cNvSpPr>
          <p:nvPr>
            <p:ph type="ftr" sz="quarter" idx="11"/>
          </p:nvPr>
        </p:nvSpPr>
        <p:spPr/>
        <p:txBody>
          <a:bodyPr/>
          <a:lstStyle/>
          <a:p>
            <a:r>
              <a:rPr lang="es-MX"/>
              <a:t>1</a:t>
            </a:r>
          </a:p>
        </p:txBody>
      </p:sp>
      <p:sp>
        <p:nvSpPr>
          <p:cNvPr id="6" name="Slide Number Placeholder 5"/>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19154115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9F436885-6BF2-4FA0-A677-A90C6ACE97F9}" type="datetime1">
              <a:rPr lang="es-MX" smtClean="0"/>
              <a:t>06/04/2018</a:t>
            </a:fld>
            <a:endParaRPr lang="es-MX"/>
          </a:p>
        </p:txBody>
      </p:sp>
      <p:sp>
        <p:nvSpPr>
          <p:cNvPr id="5" name="Footer Placeholder 4"/>
          <p:cNvSpPr>
            <a:spLocks noGrp="1"/>
          </p:cNvSpPr>
          <p:nvPr>
            <p:ph type="ftr" sz="quarter" idx="11"/>
          </p:nvPr>
        </p:nvSpPr>
        <p:spPr/>
        <p:txBody>
          <a:bodyPr/>
          <a:lstStyle/>
          <a:p>
            <a:r>
              <a:rPr lang="es-MX"/>
              <a:t>1</a:t>
            </a:r>
          </a:p>
        </p:txBody>
      </p:sp>
      <p:sp>
        <p:nvSpPr>
          <p:cNvPr id="6" name="Slide Number Placeholder 5"/>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984095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ECC517D5-E112-4CF3-A386-0D2A5ABCE59A}" type="datetime1">
              <a:rPr lang="es-MX" smtClean="0"/>
              <a:t>06/04/2018</a:t>
            </a:fld>
            <a:endParaRPr lang="es-MX"/>
          </a:p>
        </p:txBody>
      </p:sp>
      <p:sp>
        <p:nvSpPr>
          <p:cNvPr id="5" name="Footer Placeholder 4"/>
          <p:cNvSpPr>
            <a:spLocks noGrp="1"/>
          </p:cNvSpPr>
          <p:nvPr>
            <p:ph type="ftr" sz="quarter" idx="11"/>
          </p:nvPr>
        </p:nvSpPr>
        <p:spPr/>
        <p:txBody>
          <a:bodyPr/>
          <a:lstStyle/>
          <a:p>
            <a:r>
              <a:rPr lang="es-MX"/>
              <a:t>1</a:t>
            </a:r>
          </a:p>
        </p:txBody>
      </p:sp>
      <p:sp>
        <p:nvSpPr>
          <p:cNvPr id="6" name="Slide Number Placeholder 5"/>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26031422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8D86AA6D-842F-4605-92D0-383DCACA0D0F}" type="datetime1">
              <a:rPr lang="es-MX" smtClean="0"/>
              <a:t>06/04/2018</a:t>
            </a:fld>
            <a:endParaRPr lang="es-MX"/>
          </a:p>
        </p:txBody>
      </p:sp>
      <p:sp>
        <p:nvSpPr>
          <p:cNvPr id="6" name="Footer Placeholder 5"/>
          <p:cNvSpPr>
            <a:spLocks noGrp="1"/>
          </p:cNvSpPr>
          <p:nvPr>
            <p:ph type="ftr" sz="quarter" idx="11"/>
          </p:nvPr>
        </p:nvSpPr>
        <p:spPr/>
        <p:txBody>
          <a:bodyPr/>
          <a:lstStyle/>
          <a:p>
            <a:r>
              <a:rPr lang="es-MX"/>
              <a:t>1</a:t>
            </a:r>
          </a:p>
        </p:txBody>
      </p:sp>
      <p:sp>
        <p:nvSpPr>
          <p:cNvPr id="7" name="Slide Number Placeholder 6"/>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152446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29842" y="2505075"/>
            <a:ext cx="3868340"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4629150" y="2505075"/>
            <a:ext cx="3887391" cy="3684588"/>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3B046F06-2685-4870-AA0B-3C7AC6300B20}" type="datetime1">
              <a:rPr lang="es-MX" smtClean="0"/>
              <a:t>06/04/2018</a:t>
            </a:fld>
            <a:endParaRPr lang="es-MX"/>
          </a:p>
        </p:txBody>
      </p:sp>
      <p:sp>
        <p:nvSpPr>
          <p:cNvPr id="8" name="Footer Placeholder 7"/>
          <p:cNvSpPr>
            <a:spLocks noGrp="1"/>
          </p:cNvSpPr>
          <p:nvPr>
            <p:ph type="ftr" sz="quarter" idx="11"/>
          </p:nvPr>
        </p:nvSpPr>
        <p:spPr/>
        <p:txBody>
          <a:bodyPr/>
          <a:lstStyle/>
          <a:p>
            <a:r>
              <a:rPr lang="es-MX"/>
              <a:t>1</a:t>
            </a:r>
          </a:p>
        </p:txBody>
      </p:sp>
      <p:sp>
        <p:nvSpPr>
          <p:cNvPr id="9" name="Slide Number Placeholder 8"/>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2703705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60A4436D-9F42-461F-AAA4-F03FF466F4D6}" type="datetime1">
              <a:rPr lang="es-MX" smtClean="0"/>
              <a:t>06/04/2018</a:t>
            </a:fld>
            <a:endParaRPr lang="es-MX"/>
          </a:p>
        </p:txBody>
      </p:sp>
      <p:sp>
        <p:nvSpPr>
          <p:cNvPr id="4" name="Footer Placeholder 3"/>
          <p:cNvSpPr>
            <a:spLocks noGrp="1"/>
          </p:cNvSpPr>
          <p:nvPr>
            <p:ph type="ftr" sz="quarter" idx="11"/>
          </p:nvPr>
        </p:nvSpPr>
        <p:spPr/>
        <p:txBody>
          <a:bodyPr/>
          <a:lstStyle/>
          <a:p>
            <a:r>
              <a:rPr lang="es-MX"/>
              <a:t>1</a:t>
            </a:r>
          </a:p>
        </p:txBody>
      </p:sp>
      <p:sp>
        <p:nvSpPr>
          <p:cNvPr id="5" name="Slide Number Placeholder 4"/>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12558346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D0B13A-B9BF-4E4B-9942-FBA8A648E61E}" type="datetime1">
              <a:rPr lang="es-MX" smtClean="0"/>
              <a:t>06/04/2018</a:t>
            </a:fld>
            <a:endParaRPr lang="es-MX"/>
          </a:p>
        </p:txBody>
      </p:sp>
      <p:sp>
        <p:nvSpPr>
          <p:cNvPr id="3" name="Footer Placeholder 2"/>
          <p:cNvSpPr>
            <a:spLocks noGrp="1"/>
          </p:cNvSpPr>
          <p:nvPr>
            <p:ph type="ftr" sz="quarter" idx="11"/>
          </p:nvPr>
        </p:nvSpPr>
        <p:spPr/>
        <p:txBody>
          <a:bodyPr/>
          <a:lstStyle/>
          <a:p>
            <a:r>
              <a:rPr lang="es-MX"/>
              <a:t>1</a:t>
            </a:r>
          </a:p>
        </p:txBody>
      </p:sp>
      <p:sp>
        <p:nvSpPr>
          <p:cNvPr id="4" name="Slide Number Placeholder 3"/>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29484861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3E3B38D3-0F98-422E-9FB9-554873B8D936}" type="datetime1">
              <a:rPr lang="es-MX" smtClean="0"/>
              <a:t>06/04/2018</a:t>
            </a:fld>
            <a:endParaRPr lang="es-MX"/>
          </a:p>
        </p:txBody>
      </p:sp>
      <p:sp>
        <p:nvSpPr>
          <p:cNvPr id="6" name="Footer Placeholder 5"/>
          <p:cNvSpPr>
            <a:spLocks noGrp="1"/>
          </p:cNvSpPr>
          <p:nvPr>
            <p:ph type="ftr" sz="quarter" idx="11"/>
          </p:nvPr>
        </p:nvSpPr>
        <p:spPr/>
        <p:txBody>
          <a:bodyPr/>
          <a:lstStyle/>
          <a:p>
            <a:r>
              <a:rPr lang="es-MX"/>
              <a:t>1</a:t>
            </a:r>
          </a:p>
        </p:txBody>
      </p:sp>
      <p:sp>
        <p:nvSpPr>
          <p:cNvPr id="7" name="Slide Number Placeholder 6"/>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3351268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0D22498-09AB-42D6-8FAE-DCC228F1B538}" type="datetime1">
              <a:rPr lang="es-MX" smtClean="0"/>
              <a:t>06/04/2018</a:t>
            </a:fld>
            <a:endParaRPr lang="es-MX"/>
          </a:p>
        </p:txBody>
      </p:sp>
      <p:sp>
        <p:nvSpPr>
          <p:cNvPr id="6" name="Footer Placeholder 5"/>
          <p:cNvSpPr>
            <a:spLocks noGrp="1"/>
          </p:cNvSpPr>
          <p:nvPr>
            <p:ph type="ftr" sz="quarter" idx="11"/>
          </p:nvPr>
        </p:nvSpPr>
        <p:spPr/>
        <p:txBody>
          <a:bodyPr/>
          <a:lstStyle/>
          <a:p>
            <a:r>
              <a:rPr lang="es-MX"/>
              <a:t>1</a:t>
            </a:r>
          </a:p>
        </p:txBody>
      </p:sp>
      <p:sp>
        <p:nvSpPr>
          <p:cNvPr id="7" name="Slide Number Placeholder 6"/>
          <p:cNvSpPr>
            <a:spLocks noGrp="1"/>
          </p:cNvSpPr>
          <p:nvPr>
            <p:ph type="sldNum" sz="quarter" idx="12"/>
          </p:nvPr>
        </p:nvSpPr>
        <p:spPr/>
        <p:txBody>
          <a:bodyPr/>
          <a:lstStyle/>
          <a:p>
            <a:fld id="{82C508B2-2AD2-4F4F-9171-E989072895D9}" type="slidenum">
              <a:rPr lang="es-MX" smtClean="0"/>
              <a:t>‹Nº›</a:t>
            </a:fld>
            <a:endParaRPr lang="es-MX"/>
          </a:p>
        </p:txBody>
      </p:sp>
    </p:spTree>
    <p:extLst>
      <p:ext uri="{BB962C8B-B14F-4D97-AF65-F5344CB8AC3E}">
        <p14:creationId xmlns:p14="http://schemas.microsoft.com/office/powerpoint/2010/main" val="867032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E7266E-6C3F-45EF-A574-64F5F68618F1}" type="datetime1">
              <a:rPr lang="es-MX" smtClean="0"/>
              <a:t>06/04/2018</a:t>
            </a:fld>
            <a:endParaRPr lang="es-MX"/>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s-MX"/>
              <a:t>1</a:t>
            </a: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C508B2-2AD2-4F4F-9171-E989072895D9}" type="slidenum">
              <a:rPr lang="es-MX" smtClean="0"/>
              <a:t>‹Nº›</a:t>
            </a:fld>
            <a:endParaRPr lang="es-MX"/>
          </a:p>
        </p:txBody>
      </p:sp>
    </p:spTree>
    <p:extLst>
      <p:ext uri="{BB962C8B-B14F-4D97-AF65-F5344CB8AC3E}">
        <p14:creationId xmlns:p14="http://schemas.microsoft.com/office/powerpoint/2010/main" val="36784704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3309884" y="5069871"/>
            <a:ext cx="5628060" cy="923330"/>
          </a:xfrm>
          <a:prstGeom prst="rect">
            <a:avLst/>
          </a:prstGeom>
        </p:spPr>
        <p:txBody>
          <a:bodyPr wrap="square">
            <a:spAutoFit/>
          </a:bodyPr>
          <a:lstStyle/>
          <a:p>
            <a:pPr lvl="0" algn="just"/>
            <a:r>
              <a:rPr lang="es-MX" b="1" dirty="0">
                <a:solidFill>
                  <a:schemeClr val="bg1">
                    <a:lumMod val="50000"/>
                  </a:schemeClr>
                </a:solidFill>
                <a:latin typeface="Calibri body"/>
              </a:rPr>
              <a:t>Eduardo Marroquín Pineda</a:t>
            </a:r>
          </a:p>
          <a:p>
            <a:pPr lvl="0" algn="just"/>
            <a:r>
              <a:rPr lang="es-MX" b="1" dirty="0">
                <a:solidFill>
                  <a:schemeClr val="bg1">
                    <a:lumMod val="50000"/>
                  </a:schemeClr>
                </a:solidFill>
                <a:latin typeface="Calibri body"/>
              </a:rPr>
              <a:t>Integrante de la Comisión Representativa del IMCP ante las Administraciones Generales de Fiscalización del SAT</a:t>
            </a:r>
          </a:p>
        </p:txBody>
      </p:sp>
      <p:sp>
        <p:nvSpPr>
          <p:cNvPr id="13" name="Rectangle 12"/>
          <p:cNvSpPr/>
          <p:nvPr/>
        </p:nvSpPr>
        <p:spPr>
          <a:xfrm>
            <a:off x="1052746" y="3457414"/>
            <a:ext cx="7692009" cy="1107996"/>
          </a:xfrm>
          <a:prstGeom prst="rect">
            <a:avLst/>
          </a:prstGeom>
        </p:spPr>
        <p:txBody>
          <a:bodyPr wrap="square">
            <a:spAutoFit/>
          </a:bodyPr>
          <a:lstStyle/>
          <a:p>
            <a:pPr algn="ctr"/>
            <a:r>
              <a:rPr lang="es-MX" sz="3300" b="1" dirty="0">
                <a:solidFill>
                  <a:schemeClr val="bg1">
                    <a:lumMod val="50000"/>
                  </a:schemeClr>
                </a:solidFill>
                <a:latin typeface="Calibri body"/>
              </a:rPr>
              <a:t>Criterio no </a:t>
            </a:r>
            <a:r>
              <a:rPr lang="es-MX" sz="3300" b="1" dirty="0" err="1">
                <a:solidFill>
                  <a:schemeClr val="bg1">
                    <a:lumMod val="50000"/>
                  </a:schemeClr>
                </a:solidFill>
                <a:latin typeface="Calibri body"/>
              </a:rPr>
              <a:t>vinculativo</a:t>
            </a:r>
            <a:r>
              <a:rPr lang="es-MX" sz="3300" b="1" dirty="0">
                <a:solidFill>
                  <a:schemeClr val="bg1">
                    <a:lumMod val="50000"/>
                  </a:schemeClr>
                </a:solidFill>
                <a:latin typeface="Calibri body"/>
              </a:rPr>
              <a:t> del SAT </a:t>
            </a:r>
          </a:p>
          <a:p>
            <a:pPr algn="ctr"/>
            <a:r>
              <a:rPr lang="es-MX" sz="3300" b="1" dirty="0">
                <a:solidFill>
                  <a:schemeClr val="bg1">
                    <a:lumMod val="50000"/>
                  </a:schemeClr>
                </a:solidFill>
                <a:latin typeface="Calibri body"/>
              </a:rPr>
              <a:t>28/ISR/NV. Inversiones en automóviles.</a:t>
            </a:r>
          </a:p>
        </p:txBody>
      </p:sp>
      <p:graphicFrame>
        <p:nvGraphicFramePr>
          <p:cNvPr id="15" name="Table 14"/>
          <p:cNvGraphicFramePr>
            <a:graphicFrameLocks noGrp="1"/>
          </p:cNvGraphicFramePr>
          <p:nvPr>
            <p:extLst>
              <p:ext uri="{D42A27DB-BD31-4B8C-83A1-F6EECF244321}">
                <p14:modId xmlns:p14="http://schemas.microsoft.com/office/powerpoint/2010/main" val="517207272"/>
              </p:ext>
            </p:extLst>
          </p:nvPr>
        </p:nvGraphicFramePr>
        <p:xfrm>
          <a:off x="5164423" y="501308"/>
          <a:ext cx="2695962" cy="2581566"/>
        </p:xfrm>
        <a:graphic>
          <a:graphicData uri="http://schemas.openxmlformats.org/drawingml/2006/table">
            <a:tbl>
              <a:tblPr firstRow="1" bandRow="1">
                <a:tableStyleId>{93296810-A885-4BE3-A3E7-6D5BEEA58F35}</a:tableStyleId>
              </a:tblPr>
              <a:tblGrid>
                <a:gridCol w="2695962">
                  <a:extLst>
                    <a:ext uri="{9D8B030D-6E8A-4147-A177-3AD203B41FA5}">
                      <a16:colId xmlns:a16="http://schemas.microsoft.com/office/drawing/2014/main" val="20000"/>
                    </a:ext>
                  </a:extLst>
                </a:gridCol>
              </a:tblGrid>
              <a:tr h="2581566">
                <a:tc>
                  <a:txBody>
                    <a:bodyPr/>
                    <a:lstStyle/>
                    <a:p>
                      <a:endParaRPr lang="es-MX" dirty="0"/>
                    </a:p>
                  </a:txBody>
                  <a:tcPr>
                    <a:solidFill>
                      <a:srgbClr val="A8E6DF"/>
                    </a:solidFill>
                  </a:tcPr>
                </a:tc>
                <a:extLst>
                  <a:ext uri="{0D108BD9-81ED-4DB2-BD59-A6C34878D82A}">
                    <a16:rowId xmlns:a16="http://schemas.microsoft.com/office/drawing/2014/main" val="10000"/>
                  </a:ext>
                </a:extLst>
              </a:tr>
            </a:tbl>
          </a:graphicData>
        </a:graphic>
      </p:graphicFrame>
      <p:pic>
        <p:nvPicPr>
          <p:cNvPr id="16" name="Imagen 3">
            <a:extLst>
              <a:ext uri="{FF2B5EF4-FFF2-40B4-BE49-F238E27FC236}">
                <a16:creationId xmlns:a16="http://schemas.microsoft.com/office/drawing/2014/main" id="{0773E4F6-7623-4862-91AC-5B6A7CDFC277}"/>
              </a:ext>
            </a:extLst>
          </p:cNvPr>
          <p:cNvPicPr>
            <a:picLocks noChangeAspect="1"/>
          </p:cNvPicPr>
          <p:nvPr/>
        </p:nvPicPr>
        <p:blipFill>
          <a:blip r:embed="rId2"/>
          <a:stretch>
            <a:fillRect/>
          </a:stretch>
        </p:blipFill>
        <p:spPr>
          <a:xfrm>
            <a:off x="0" y="6151497"/>
            <a:ext cx="9144000" cy="716594"/>
          </a:xfrm>
          <a:prstGeom prst="rect">
            <a:avLst/>
          </a:prstGeom>
        </p:spPr>
      </p:pic>
      <p:sp>
        <p:nvSpPr>
          <p:cNvPr id="3" name="Slide Number Placeholder 2"/>
          <p:cNvSpPr>
            <a:spLocks noGrp="1"/>
          </p:cNvSpPr>
          <p:nvPr>
            <p:ph type="sldNum" sz="quarter" idx="12"/>
          </p:nvPr>
        </p:nvSpPr>
        <p:spPr/>
        <p:txBody>
          <a:bodyPr/>
          <a:lstStyle/>
          <a:p>
            <a:fld id="{82C508B2-2AD2-4F4F-9171-E989072895D9}" type="slidenum">
              <a:rPr lang="es-MX" smtClean="0"/>
              <a:t>1</a:t>
            </a:fld>
            <a:endParaRPr lang="es-MX"/>
          </a:p>
        </p:txBody>
      </p:sp>
    </p:spTree>
    <p:extLst>
      <p:ext uri="{BB962C8B-B14F-4D97-AF65-F5344CB8AC3E}">
        <p14:creationId xmlns:p14="http://schemas.microsoft.com/office/powerpoint/2010/main" val="133461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10</a:t>
            </a:fld>
            <a:endParaRPr lang="es-MX" dirty="0"/>
          </a:p>
        </p:txBody>
      </p:sp>
      <p:sp>
        <p:nvSpPr>
          <p:cNvPr id="20" name="CuadroTexto 1">
            <a:extLst>
              <a:ext uri="{FF2B5EF4-FFF2-40B4-BE49-F238E27FC236}">
                <a16:creationId xmlns:a16="http://schemas.microsoft.com/office/drawing/2014/main" id="{ECF95C4E-C155-4625-884B-13100E132914}"/>
              </a:ext>
            </a:extLst>
          </p:cNvPr>
          <p:cNvSpPr txBox="1"/>
          <p:nvPr/>
        </p:nvSpPr>
        <p:spPr>
          <a:xfrm>
            <a:off x="490330" y="796652"/>
            <a:ext cx="7607154" cy="707886"/>
          </a:xfrm>
          <a:prstGeom prst="rect">
            <a:avLst/>
          </a:prstGeom>
          <a:noFill/>
        </p:spPr>
        <p:txBody>
          <a:bodyPr wrap="square" rtlCol="0">
            <a:spAutoFit/>
          </a:bodyPr>
          <a:lstStyle/>
          <a:p>
            <a:r>
              <a:rPr lang="es-MX" sz="4000" b="1" dirty="0">
                <a:solidFill>
                  <a:schemeClr val="bg1">
                    <a:lumMod val="50000"/>
                  </a:schemeClr>
                </a:solidFill>
              </a:rPr>
              <a:t>Gracias</a:t>
            </a:r>
          </a:p>
        </p:txBody>
      </p:sp>
    </p:spTree>
    <p:extLst>
      <p:ext uri="{BB962C8B-B14F-4D97-AF65-F5344CB8AC3E}">
        <p14:creationId xmlns:p14="http://schemas.microsoft.com/office/powerpoint/2010/main" val="1932310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2</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285750" indent="-285750" algn="just">
              <a:lnSpc>
                <a:spcPct val="100000"/>
              </a:lnSpc>
              <a:spcBef>
                <a:spcPts val="0"/>
              </a:spcBef>
              <a:buFont typeface="Wingdings" charset="2"/>
              <a:buChar char="§"/>
            </a:pPr>
            <a:r>
              <a:rPr lang="es-MX" sz="1800" dirty="0">
                <a:solidFill>
                  <a:schemeClr val="bg1">
                    <a:lumMod val="50000"/>
                  </a:schemeClr>
                </a:solidFill>
              </a:rPr>
              <a:t>La regulación de la figura del “Comodato” se encuentra en el Código Civil Federal en los artículos 2497 al 2515.</a:t>
            </a:r>
          </a:p>
          <a:p>
            <a:pPr marL="285750" indent="-285750" algn="just">
              <a:lnSpc>
                <a:spcPct val="100000"/>
              </a:lnSpc>
              <a:spcBef>
                <a:spcPts val="0"/>
              </a:spcBef>
              <a:buFont typeface="Wingdings" charset="2"/>
              <a:buChar char="§"/>
            </a:pPr>
            <a:endParaRPr lang="es-MX" sz="1800" dirty="0">
              <a:solidFill>
                <a:schemeClr val="bg1">
                  <a:lumMod val="50000"/>
                </a:schemeClr>
              </a:solidFill>
            </a:endParaRPr>
          </a:p>
          <a:p>
            <a:pPr marL="742950" lvl="1" indent="-285750" algn="just">
              <a:lnSpc>
                <a:spcPct val="100000"/>
              </a:lnSpc>
              <a:spcBef>
                <a:spcPts val="0"/>
              </a:spcBef>
              <a:buFont typeface="Arial" panose="020B0604020202020204" pitchFamily="34" charset="0"/>
              <a:buChar char="•"/>
            </a:pPr>
            <a:r>
              <a:rPr lang="es-MX" sz="1600" dirty="0">
                <a:solidFill>
                  <a:schemeClr val="bg1">
                    <a:lumMod val="50000"/>
                  </a:schemeClr>
                </a:solidFill>
              </a:rPr>
              <a:t>Definición “</a:t>
            </a:r>
            <a:r>
              <a:rPr lang="es-MX" sz="1600" i="1" dirty="0">
                <a:solidFill>
                  <a:schemeClr val="bg1">
                    <a:lumMod val="50000"/>
                  </a:schemeClr>
                </a:solidFill>
              </a:rPr>
              <a:t>Artículo 2497.- El comodato es un contrato por el cual uno de los contratantes se obliga a conceder gratuitamente el uso de una cosa no fungible, y el otro contrae la obligación de restituirla individualmente.”</a:t>
            </a:r>
          </a:p>
          <a:p>
            <a:pPr marL="285750" indent="-285750" algn="just">
              <a:lnSpc>
                <a:spcPct val="100000"/>
              </a:lnSpc>
              <a:spcBef>
                <a:spcPts val="0"/>
              </a:spcBef>
              <a:buFont typeface="Wingdings" charset="2"/>
              <a:buChar char="§"/>
            </a:pPr>
            <a:endParaRPr lang="es-MX" sz="1800" dirty="0">
              <a:solidFill>
                <a:schemeClr val="bg1">
                  <a:lumMod val="50000"/>
                </a:schemeClr>
              </a:solidFill>
            </a:endParaRP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A. Del comodato</a:t>
            </a:r>
          </a:p>
        </p:txBody>
      </p:sp>
      <p:graphicFrame>
        <p:nvGraphicFramePr>
          <p:cNvPr id="2" name="Diagrama 1">
            <a:extLst>
              <a:ext uri="{FF2B5EF4-FFF2-40B4-BE49-F238E27FC236}">
                <a16:creationId xmlns:a16="http://schemas.microsoft.com/office/drawing/2014/main" id="{17DA355A-FE53-45A0-8BCA-3CA8F8046541}"/>
              </a:ext>
            </a:extLst>
          </p:cNvPr>
          <p:cNvGraphicFramePr/>
          <p:nvPr>
            <p:extLst>
              <p:ext uri="{D42A27DB-BD31-4B8C-83A1-F6EECF244321}">
                <p14:modId xmlns:p14="http://schemas.microsoft.com/office/powerpoint/2010/main" val="1254165434"/>
              </p:ext>
            </p:extLst>
          </p:nvPr>
        </p:nvGraphicFramePr>
        <p:xfrm>
          <a:off x="547454" y="2133849"/>
          <a:ext cx="8445626" cy="47641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14970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3</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285750" indent="-285750" algn="just">
              <a:lnSpc>
                <a:spcPct val="100000"/>
              </a:lnSpc>
              <a:spcBef>
                <a:spcPts val="0"/>
              </a:spcBef>
              <a:buFont typeface="Wingdings" charset="2"/>
              <a:buChar char="§"/>
            </a:pPr>
            <a:r>
              <a:rPr lang="es-MX" sz="1800" dirty="0">
                <a:solidFill>
                  <a:schemeClr val="bg1">
                    <a:lumMod val="50000"/>
                  </a:schemeClr>
                </a:solidFill>
              </a:rPr>
              <a:t>Criterio “28/ISR/NV. Inversiones en automóviles. No son deducibles cuando correspondan a automóviles otorgados en comodato y que no son utilizados para la realización de las actividades propias del contribuyente.”, contenido en el Anexo 3 de la RMF para 2018.</a:t>
            </a:r>
          </a:p>
          <a:p>
            <a:pPr marL="285750" indent="-285750" algn="just">
              <a:lnSpc>
                <a:spcPct val="100000"/>
              </a:lnSpc>
              <a:spcBef>
                <a:spcPts val="0"/>
              </a:spcBef>
              <a:buFont typeface="Wingdings" charset="2"/>
              <a:buChar char="§"/>
            </a:pPr>
            <a:endParaRPr lang="es-MX" sz="1800" dirty="0">
              <a:solidFill>
                <a:schemeClr val="bg1">
                  <a:lumMod val="50000"/>
                </a:schemeClr>
              </a:solidFill>
            </a:endParaRPr>
          </a:p>
          <a:p>
            <a:pPr marL="285750" indent="-285750" algn="just">
              <a:lnSpc>
                <a:spcPct val="100000"/>
              </a:lnSpc>
              <a:spcBef>
                <a:spcPts val="0"/>
              </a:spcBef>
              <a:buFont typeface="Wingdings" charset="2"/>
              <a:buChar char="§"/>
            </a:pPr>
            <a:r>
              <a:rPr lang="es-MX" sz="1800" dirty="0">
                <a:solidFill>
                  <a:schemeClr val="bg1">
                    <a:lumMod val="50000"/>
                  </a:schemeClr>
                </a:solidFill>
              </a:rPr>
              <a:t>Contenido del criterio:</a:t>
            </a:r>
          </a:p>
          <a:p>
            <a:pPr algn="just">
              <a:lnSpc>
                <a:spcPct val="100000"/>
              </a:lnSpc>
              <a:spcBef>
                <a:spcPts val="0"/>
              </a:spcBef>
            </a:pPr>
            <a:r>
              <a:rPr lang="es-MX" sz="1800" dirty="0">
                <a:solidFill>
                  <a:schemeClr val="bg1">
                    <a:lumMod val="50000"/>
                  </a:schemeClr>
                </a:solidFill>
              </a:rPr>
              <a:t>	</a:t>
            </a:r>
          </a:p>
          <a:p>
            <a:pPr algn="just">
              <a:lnSpc>
                <a:spcPct val="100000"/>
              </a:lnSpc>
              <a:spcBef>
                <a:spcPts val="0"/>
              </a:spcBef>
            </a:pPr>
            <a:r>
              <a:rPr lang="es-MX" sz="1800" i="1" u="sng" dirty="0">
                <a:solidFill>
                  <a:schemeClr val="bg1">
                    <a:lumMod val="50000"/>
                  </a:schemeClr>
                </a:solidFill>
              </a:rPr>
              <a:t>[Deducción de inversiones y el requisito de estrictamente indispensable]</a:t>
            </a:r>
          </a:p>
          <a:p>
            <a:pPr marL="285750" indent="-285750" algn="just">
              <a:lnSpc>
                <a:spcPct val="100000"/>
              </a:lnSpc>
              <a:spcBef>
                <a:spcPts val="0"/>
              </a:spcBef>
              <a:buFont typeface="Wingdings" charset="2"/>
              <a:buChar char="§"/>
            </a:pPr>
            <a:endParaRPr lang="es-MX" sz="1000"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El artículo 25, fracción IV de la Ley del ISR prevé como deducción autorizada las inversiones las cuales para ser deducibles deberán de cumplir con diversos requisitos, entre ellos, ser estrictamente indispensables para los fines de la actividad del contribuyente conforme al artículo 27, fracción I de la misma Ley.</a:t>
            </a:r>
          </a:p>
          <a:p>
            <a:pPr lvl="1" algn="just">
              <a:lnSpc>
                <a:spcPct val="100000"/>
              </a:lnSpc>
              <a:spcBef>
                <a:spcPts val="0"/>
              </a:spcBef>
            </a:pPr>
            <a:endParaRPr lang="es-MX" sz="1600" i="1" dirty="0">
              <a:solidFill>
                <a:schemeClr val="bg1">
                  <a:lumMod val="50000"/>
                </a:schemeClr>
              </a:solidFill>
            </a:endParaRPr>
          </a:p>
          <a:p>
            <a:pPr marL="0" lvl="1" algn="just">
              <a:lnSpc>
                <a:spcPct val="100000"/>
              </a:lnSpc>
              <a:spcBef>
                <a:spcPts val="0"/>
              </a:spcBef>
            </a:pPr>
            <a:r>
              <a:rPr lang="es-MX" sz="1800" i="1" u="sng" dirty="0">
                <a:solidFill>
                  <a:schemeClr val="bg1">
                    <a:lumMod val="50000"/>
                  </a:schemeClr>
                </a:solidFill>
              </a:rPr>
              <a:t>[Definición de automóvil]</a:t>
            </a:r>
          </a:p>
          <a:p>
            <a:pPr lvl="1" algn="just">
              <a:lnSpc>
                <a:spcPct val="100000"/>
              </a:lnSpc>
              <a:spcBef>
                <a:spcPts val="0"/>
              </a:spcBef>
            </a:pPr>
            <a:endParaRPr lang="es-MX" sz="10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El artículo 3 del Reglamento de la Ley del ISR, define al automóvil como aquel vehículo terrestre para el transporte de hasta diez pasajeros, incluido el conductor, precisando en su segundo párrafo que no se consideran comprendidas en la definición anterior las motocicletas, ya sea de dos a cuatro ruedas.</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B. Criterio no </a:t>
            </a:r>
            <a:r>
              <a:rPr lang="es-MX" sz="2000" b="1" dirty="0" err="1">
                <a:solidFill>
                  <a:schemeClr val="bg1">
                    <a:lumMod val="50000"/>
                  </a:schemeClr>
                </a:solidFill>
              </a:rPr>
              <a:t>vinculativo</a:t>
            </a:r>
            <a:r>
              <a:rPr lang="es-MX" sz="2000" b="1" dirty="0">
                <a:solidFill>
                  <a:schemeClr val="bg1">
                    <a:lumMod val="50000"/>
                  </a:schemeClr>
                </a:solidFill>
              </a:rPr>
              <a:t> del SAT</a:t>
            </a:r>
          </a:p>
        </p:txBody>
      </p:sp>
    </p:spTree>
    <p:extLst>
      <p:ext uri="{BB962C8B-B14F-4D97-AF65-F5344CB8AC3E}">
        <p14:creationId xmlns:p14="http://schemas.microsoft.com/office/powerpoint/2010/main" val="14938904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4</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0" lvl="1" algn="just">
              <a:lnSpc>
                <a:spcPct val="100000"/>
              </a:lnSpc>
              <a:spcBef>
                <a:spcPts val="0"/>
              </a:spcBef>
            </a:pPr>
            <a:r>
              <a:rPr lang="es-MX" sz="1800" i="1" u="sng" dirty="0">
                <a:solidFill>
                  <a:schemeClr val="bg1">
                    <a:lumMod val="50000"/>
                  </a:schemeClr>
                </a:solidFill>
              </a:rPr>
              <a:t>[Requisito para que el IVA sea acreditable]</a:t>
            </a:r>
          </a:p>
          <a:p>
            <a:pPr lvl="1" algn="just">
              <a:lnSpc>
                <a:spcPct val="100000"/>
              </a:lnSpc>
              <a:spcBef>
                <a:spcPts val="0"/>
              </a:spcBef>
            </a:pPr>
            <a:endParaRPr lang="es-MX" sz="10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Por su parte, el artículo 5, fracción I de la Ley del IVA establece que para que sea acreditable el IVA deberá reunir el requisito de que este corresponda a bienes estrictamente indispensables para la realización de actividades distintas de la importación, por las que se deba pagar el IVA o se les aplique la tasa del 0%.</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En ese sentido, y atendiendo a los elementos considerados por la doctrina, debe entenderse como estrictamente indispensable, las inversiones que estén destinadas o relacionadas directamente con la actividad del contribuyente, es decir, que sean necesarias para alcanzar los fines de la actividad del mismo, sin las cuales el objeto del contribuyente se vería obstaculizado, al grado tal que se impediría la realización de su objeto social.</a:t>
            </a:r>
          </a:p>
          <a:p>
            <a:pPr lvl="1" algn="just">
              <a:lnSpc>
                <a:spcPct val="100000"/>
              </a:lnSpc>
              <a:spcBef>
                <a:spcPts val="0"/>
              </a:spcBef>
            </a:pPr>
            <a:endParaRPr lang="es-MX" sz="1600" i="1" dirty="0">
              <a:solidFill>
                <a:schemeClr val="bg1">
                  <a:lumMod val="50000"/>
                </a:schemeClr>
              </a:solidFill>
            </a:endParaRPr>
          </a:p>
          <a:p>
            <a:pPr marL="0" lvl="1" algn="just">
              <a:lnSpc>
                <a:spcPct val="100000"/>
              </a:lnSpc>
              <a:spcBef>
                <a:spcPts val="0"/>
              </a:spcBef>
            </a:pPr>
            <a:r>
              <a:rPr lang="es-MX" sz="1800" i="1" u="sng" dirty="0">
                <a:solidFill>
                  <a:schemeClr val="bg1">
                    <a:lumMod val="50000"/>
                  </a:schemeClr>
                </a:solidFill>
              </a:rPr>
              <a:t>[Conclusión del SAT]</a:t>
            </a:r>
          </a:p>
          <a:p>
            <a:pPr lvl="1" algn="just">
              <a:lnSpc>
                <a:spcPct val="100000"/>
              </a:lnSpc>
              <a:spcBef>
                <a:spcPts val="0"/>
              </a:spcBef>
            </a:pPr>
            <a:endParaRPr lang="es-MX" sz="10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Ahora bien, se tiene conocimiento de que a través de la figura del comodato —contrato por virtud del cual uno de los contratantes se obliga a conceder gratuitamente el uso de una cosa no fungible, como lo puede ser un automóvil, y el otro contratante se obliga a restituirla— los contribuyentes efectúan erogaciones que pretenden deducir por concepto de inversión por la adquisición de un automóvil, gastos de mantenimiento y pagos por el seguro correspondiente, no obstante que es evidente, que en este supuesto el bien obtenido no es destinado a la actividad del adquirente; no se utiliza para alcanzar los fines de su actividad y esta no se ve obstaculizada sin su adquisición, ya que se transfiere su uso a un tercero.</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B. Criterio no </a:t>
            </a:r>
            <a:r>
              <a:rPr lang="es-MX" sz="2000" b="1" dirty="0" err="1">
                <a:solidFill>
                  <a:schemeClr val="bg1">
                    <a:lumMod val="50000"/>
                  </a:schemeClr>
                </a:solidFill>
              </a:rPr>
              <a:t>vinculativo</a:t>
            </a:r>
            <a:r>
              <a:rPr lang="es-MX" sz="2000" b="1" dirty="0">
                <a:solidFill>
                  <a:schemeClr val="bg1">
                    <a:lumMod val="50000"/>
                  </a:schemeClr>
                </a:solidFill>
              </a:rPr>
              <a:t> del SAT</a:t>
            </a:r>
          </a:p>
        </p:txBody>
      </p:sp>
    </p:spTree>
    <p:extLst>
      <p:ext uri="{BB962C8B-B14F-4D97-AF65-F5344CB8AC3E}">
        <p14:creationId xmlns:p14="http://schemas.microsoft.com/office/powerpoint/2010/main" val="25815730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5</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0" lvl="1" algn="just">
              <a:lnSpc>
                <a:spcPct val="100000"/>
              </a:lnSpc>
              <a:spcBef>
                <a:spcPts val="0"/>
              </a:spcBef>
            </a:pPr>
            <a:r>
              <a:rPr lang="es-MX" sz="1800" i="1" u="sng" dirty="0">
                <a:solidFill>
                  <a:schemeClr val="bg1">
                    <a:lumMod val="50000"/>
                  </a:schemeClr>
                </a:solidFill>
              </a:rPr>
              <a:t>[Qué se considera práctica fiscal indebida]</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Por lo anterior, se considera una práctica fiscal indebida:</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I. Deducir la inversión por la adquisición de un automóvil, los gastos de mantenimiento o los pagos por seguro correspondientes al mismo, cuando haya sido otorgado en comodato a otra persona y no se utilice para la realización de las actividades propias del contribuyente por las que deba pagar impuestos; ello en virtud de que, dichas erogaciones no son deducibles por no cumplir con el requisito de ser estrictamente indispensables.</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II. Acreditar el IVA pagado por los conceptos adquisición, gastos de mantenimiento o los pagos por seguro de un automóvil, cuando el mismo haya sido otorgado en comodato a otra persona y no lo utilice para la realización de las actividades propias del contribuyente por las que deba pagar impuestos; ello en virtud de que el IVA no corresponde a bienes o servicios estrictamente indispensables.</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III. Asesorar, aconsejar, prestar servicios o participar en la realización o la implementación de cualquiera de las prácticas anteriores.</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B. Criterio no </a:t>
            </a:r>
            <a:r>
              <a:rPr lang="es-MX" sz="2000" b="1" dirty="0" err="1">
                <a:solidFill>
                  <a:schemeClr val="bg1">
                    <a:lumMod val="50000"/>
                  </a:schemeClr>
                </a:solidFill>
              </a:rPr>
              <a:t>vinculativo</a:t>
            </a:r>
            <a:r>
              <a:rPr lang="es-MX" sz="2000" b="1" dirty="0">
                <a:solidFill>
                  <a:schemeClr val="bg1">
                    <a:lumMod val="50000"/>
                  </a:schemeClr>
                </a:solidFill>
              </a:rPr>
              <a:t> del SAT</a:t>
            </a:r>
          </a:p>
        </p:txBody>
      </p:sp>
    </p:spTree>
    <p:extLst>
      <p:ext uri="{BB962C8B-B14F-4D97-AF65-F5344CB8AC3E}">
        <p14:creationId xmlns:p14="http://schemas.microsoft.com/office/powerpoint/2010/main" val="2529409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6</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285750" indent="-285750" algn="just">
              <a:lnSpc>
                <a:spcPct val="100000"/>
              </a:lnSpc>
              <a:spcBef>
                <a:spcPts val="0"/>
              </a:spcBef>
              <a:buFont typeface="Wingdings" charset="2"/>
              <a:buChar char="§"/>
            </a:pPr>
            <a:r>
              <a:rPr lang="es-MX" sz="1800" dirty="0">
                <a:solidFill>
                  <a:schemeClr val="bg1">
                    <a:lumMod val="50000"/>
                  </a:schemeClr>
                </a:solidFill>
              </a:rPr>
              <a:t>179766. 2a. CIII/2004. Segunda Sala. Novena Época. Semanario Judicial de la Federación y su Gaceta. Tomo XX, Diciembre de 2004, Pág. 565. </a:t>
            </a:r>
          </a:p>
          <a:p>
            <a:pPr marL="285750" indent="-285750" algn="just">
              <a:lnSpc>
                <a:spcPct val="100000"/>
              </a:lnSpc>
              <a:spcBef>
                <a:spcPts val="0"/>
              </a:spcBef>
              <a:buFont typeface="Wingdings" charset="2"/>
              <a:buChar char="§"/>
            </a:pPr>
            <a:endParaRPr lang="es-MX" sz="1800" dirty="0">
              <a:solidFill>
                <a:schemeClr val="bg1">
                  <a:lumMod val="50000"/>
                </a:schemeClr>
              </a:solidFill>
            </a:endParaRPr>
          </a:p>
          <a:p>
            <a:pPr lvl="1" algn="just" fontAlgn="base">
              <a:lnSpc>
                <a:spcPct val="100000"/>
              </a:lnSpc>
              <a:spcBef>
                <a:spcPts val="0"/>
              </a:spcBef>
              <a:spcAft>
                <a:spcPct val="0"/>
              </a:spcAft>
            </a:pPr>
            <a:r>
              <a:rPr lang="es-MX" altLang="es-MX" sz="1600" i="1" dirty="0">
                <a:solidFill>
                  <a:schemeClr val="bg1">
                    <a:lumMod val="50000"/>
                  </a:schemeClr>
                </a:solidFill>
              </a:rPr>
              <a:t>“RENTA. INTERPRETACIÓN DEL TÉRMINO “ESTRICTAMENTE INDISPENSABLES” A QUE SE REFIERE EL ARTÍCULO 31, FRACCIÓN I, DE LA LEY DEL IMPUESTO RELATIVO (LEGISLACIÓN VIGENTE EN 2002). El precepto citado establece que las deducciones autorizadas por el título II, relativo a las personas morales, entre otros requisitos, deben ser “estrictamente indispensables” para los fines de la actividad del contribuyente. Ahora bien, la concepción genérica de dicho requisito se justifica al atender a la cantidad de supuestos que en cada caso concreto pueden recibir aquel calificativo; por tanto, como es imposible definir todos los supuestos factibles o establecer reglas generales para su determinación, dicho término debe interpretarse atendiendo a los fines de cada empresa y al gasto específico de que se trate. En tales condiciones, el carácter de indispensable se encuentra vinculado con la consecución del objeto social de la empresa, es decir, debe tratarse de un gasto necesario para que se cumplimenten en forma cabal sus actividades, de manera que de no realizarlo, éstas tendrían que disminuirse o suspenderse; de ahí que el legislador únicamente permite excluir erogaciones de esa naturaleza al considerar la capacidad contributiva del sujeto, cuando existan motivos de carácter jurídico, económico y/o social que lo justifiquen.</a:t>
            </a:r>
          </a:p>
          <a:p>
            <a:pPr lvl="1" algn="just" fontAlgn="base">
              <a:lnSpc>
                <a:spcPct val="100000"/>
              </a:lnSpc>
              <a:spcBef>
                <a:spcPts val="0"/>
              </a:spcBef>
              <a:spcAft>
                <a:spcPct val="0"/>
              </a:spcAft>
            </a:pPr>
            <a:endParaRPr lang="es-MX" altLang="es-MX" sz="1600" i="1" dirty="0">
              <a:solidFill>
                <a:schemeClr val="bg1">
                  <a:lumMod val="50000"/>
                </a:schemeClr>
              </a:solidFill>
            </a:endParaRPr>
          </a:p>
          <a:p>
            <a:pPr lvl="1" algn="just" fontAlgn="base">
              <a:lnSpc>
                <a:spcPct val="100000"/>
              </a:lnSpc>
              <a:spcBef>
                <a:spcPts val="0"/>
              </a:spcBef>
              <a:spcAft>
                <a:spcPct val="0"/>
              </a:spcAft>
            </a:pPr>
            <a:r>
              <a:rPr lang="es-MX" altLang="es-MX" sz="1600" i="1" dirty="0">
                <a:solidFill>
                  <a:schemeClr val="bg1">
                    <a:lumMod val="50000"/>
                  </a:schemeClr>
                </a:solidFill>
              </a:rPr>
              <a:t>Amparo en revisión 1386/2004. Fomento Agropecuario y Comercial, S.A. de C.V. 5 de noviembre de 2004. Cinco votos. Ponente: Juan Díaz Romero. Secretario: César de Jesús Molina Suárez.”</a:t>
            </a:r>
            <a:endParaRPr lang="es-MX" sz="1600" i="1" dirty="0">
              <a:solidFill>
                <a:schemeClr val="bg1">
                  <a:lumMod val="50000"/>
                </a:schemeClr>
              </a:solidFill>
            </a:endParaRP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C. Estrictamente indispensable</a:t>
            </a:r>
          </a:p>
        </p:txBody>
      </p:sp>
    </p:spTree>
    <p:extLst>
      <p:ext uri="{BB962C8B-B14F-4D97-AF65-F5344CB8AC3E}">
        <p14:creationId xmlns:p14="http://schemas.microsoft.com/office/powerpoint/2010/main" val="39718748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7</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marL="285750" indent="-285750" algn="just">
              <a:lnSpc>
                <a:spcPct val="100000"/>
              </a:lnSpc>
              <a:spcBef>
                <a:spcPts val="0"/>
              </a:spcBef>
              <a:buFont typeface="Wingdings" charset="2"/>
              <a:buChar char="§"/>
            </a:pPr>
            <a:r>
              <a:rPr lang="es-MX" sz="1800" dirty="0">
                <a:solidFill>
                  <a:schemeClr val="bg1">
                    <a:lumMod val="50000"/>
                  </a:schemeClr>
                </a:solidFill>
              </a:rPr>
              <a:t>1007321. 401. Primera Sala. Novena Época. Apéndice 1917-Septiembre 2011. Tomo IV. Administrativa Primera Parte - SCJN Segunda Sección - Fiscal, Pág. 457. </a:t>
            </a:r>
          </a:p>
          <a:p>
            <a:pPr marL="285750" indent="-285750" algn="just">
              <a:lnSpc>
                <a:spcPct val="100000"/>
              </a:lnSpc>
              <a:spcBef>
                <a:spcPts val="0"/>
              </a:spcBef>
              <a:buFont typeface="Wingdings" charset="2"/>
              <a:buChar char="§"/>
            </a:pPr>
            <a:endParaRPr lang="es-MX" sz="1800"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“DEDUCCIONES ESTRUCTURALES Y NO ESTRUCTURALES. RAZONES QUE PUEDEN JUSTIFICAR SU INCORPORACIÓN EN EL DISEÑO NORMATIVO DEL CÁLCULO DEL IMPUESTO SOBRE LA RENTA. Conforme a la tesis 1a. XXIX/2007, de rubro: "DEDUCCIONES. CRITERIOS PARA DISTINGUIR LAS DIFERENCIAS ENTRE LAS CONTEMPLADAS EN LA LEY DEL IMPUESTO SOBRE LA RENTA, A LA LUZ DEL PRINCIPIO DE PROPORCIONALIDAD TRIBUTARIA CONSAGRADO EN EL ARTÍCULO 31, FRACCIÓN IV, CONSTITUCIONAL.", la Primera Sala de la Suprema Corte de Justicia de la Nación ha distinguido entre dos tipos de deducciones en materia de impuesto sobre la renta. Ahora bien, en un avance progresivo sobre lo sostenido en dicho criterio, puede abonarse, diferenciando dos tipos de deducciones: 1. Estructurales, identificadas como figuras sustractivas o minorativas que tienen como funciones, entre otras, </a:t>
            </a:r>
            <a:r>
              <a:rPr lang="es-MX" sz="1600" i="1" dirty="0" err="1">
                <a:solidFill>
                  <a:schemeClr val="bg1">
                    <a:lumMod val="50000"/>
                  </a:schemeClr>
                </a:solidFill>
              </a:rPr>
              <a:t>subjetivizar</a:t>
            </a:r>
            <a:r>
              <a:rPr lang="es-MX" sz="1600" i="1" dirty="0">
                <a:solidFill>
                  <a:schemeClr val="bg1">
                    <a:lumMod val="50000"/>
                  </a:schemeClr>
                </a:solidFill>
              </a:rPr>
              <a:t> el gravamen, adecuándolo a las circunstancias personales del contribuyente; frenar o corregir los excesos de progresividad; coadyuvar a la discriminación cualitativa de rentas; o bien, rectificar situaciones peculiares derivadas de transferencias de recursos que son un signo de capacidad contributiva. En este rubro se ubican las deducciones que, por regla general, el legislador debe reconocer en acatamiento al principio de proporcionalidad tributaria para que el impuesto resultante se ajuste a la capacidad contributiva de los causantes. Ahora bien, los preceptos que reconocen este tipo de deducciones son normas jurídicas no autónomas -dada su vinculación con las que definen el presupuesto de hecho o los elementos de gravamen-, que perfilan los límites específicos del tributo, su estructura y función, se dirigen a coadyuvar al</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D. Deducciones estructurales y no estructurales</a:t>
            </a:r>
          </a:p>
        </p:txBody>
      </p:sp>
    </p:spTree>
    <p:extLst>
      <p:ext uri="{BB962C8B-B14F-4D97-AF65-F5344CB8AC3E}">
        <p14:creationId xmlns:p14="http://schemas.microsoft.com/office/powerpoint/2010/main" val="5591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8</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lvl="1" algn="just">
              <a:lnSpc>
                <a:spcPct val="100000"/>
              </a:lnSpc>
              <a:spcBef>
                <a:spcPts val="0"/>
              </a:spcBef>
            </a:pPr>
            <a:r>
              <a:rPr lang="es-MX" sz="1600" i="1" dirty="0">
                <a:solidFill>
                  <a:schemeClr val="bg1">
                    <a:lumMod val="50000"/>
                  </a:schemeClr>
                </a:solidFill>
              </a:rPr>
              <a:t>funcionamiento de éste y, en estricto sentido, no suponen una disminución en los recursos del erario, pues el Estado únicamente dejaría de percibir ingresos a los que formalmente parece tener acceso, pero que materialmente no le corresponden; de ahí que estas deducciones no pueden equipararse o sustituirse con subvenciones públicas o asignaciones directas de recursos, ya que no tienen como finalidad prioritaria la promoción de conductas, aunque debe reconocerse que no excluyen la posibilidad de asumir finalidades </a:t>
            </a:r>
            <a:r>
              <a:rPr lang="es-MX" sz="1600" i="1" dirty="0" err="1">
                <a:solidFill>
                  <a:schemeClr val="bg1">
                    <a:lumMod val="50000"/>
                  </a:schemeClr>
                </a:solidFill>
              </a:rPr>
              <a:t>extrafiscales</a:t>
            </a:r>
            <a:r>
              <a:rPr lang="es-MX" sz="1600" i="1" dirty="0">
                <a:solidFill>
                  <a:schemeClr val="bg1">
                    <a:lumMod val="50000"/>
                  </a:schemeClr>
                </a:solidFill>
              </a:rPr>
              <a:t>. 2. No estructurales o "beneficios", las cuales son figuras sustractivas que también auxilian en la configuración de las modalidades de la base imponible del impuesto sobre la renta pero que, a diferencia de las estructurales, tienen como objetivo conferir o generar posiciones preferenciales, o bien, pretender obtener alguna finalidad específica, ya sea propia de la política fiscal del Estado o de carácter </a:t>
            </a:r>
            <a:r>
              <a:rPr lang="es-MX" sz="1600" i="1" dirty="0" err="1">
                <a:solidFill>
                  <a:schemeClr val="bg1">
                    <a:lumMod val="50000"/>
                  </a:schemeClr>
                </a:solidFill>
              </a:rPr>
              <a:t>extrafiscal</a:t>
            </a:r>
            <a:r>
              <a:rPr lang="es-MX" sz="1600" i="1" dirty="0">
                <a:solidFill>
                  <a:schemeClr val="bg1">
                    <a:lumMod val="50000"/>
                  </a:schemeClr>
                </a:solidFill>
              </a:rPr>
              <a:t>. Estas deducciones son producto de una sanción positiva prevista por una norma típicamente promocional y pueden suscribirse entre los denominados "gastos fiscales", es decir, los originados por la disminución o reducción de tributos, traduciéndose en la no obtención de un ingreso público como consecuencia de la concesión de beneficios fiscales orientados al logro de la política económica o social; tales deducciones sí pueden equipararse o sustituirse por subvenciones públicas, pues en estos beneficios se tiene como objetivo prioritario plasmar criterios de </a:t>
            </a:r>
            <a:r>
              <a:rPr lang="es-MX" sz="1600" i="1" dirty="0" err="1">
                <a:solidFill>
                  <a:schemeClr val="bg1">
                    <a:lumMod val="50000"/>
                  </a:schemeClr>
                </a:solidFill>
              </a:rPr>
              <a:t>extrafiscalidad</a:t>
            </a:r>
            <a:r>
              <a:rPr lang="es-MX" sz="1600" i="1" dirty="0">
                <a:solidFill>
                  <a:schemeClr val="bg1">
                    <a:lumMod val="50000"/>
                  </a:schemeClr>
                </a:solidFill>
              </a:rPr>
              <a:t> justificados en razones de interés público. </a:t>
            </a:r>
          </a:p>
          <a:p>
            <a:pPr lvl="1" algn="just">
              <a:lnSpc>
                <a:spcPct val="100000"/>
              </a:lnSpc>
              <a:spcBef>
                <a:spcPts val="0"/>
              </a:spcBef>
            </a:pPr>
            <a:endParaRPr lang="es-MX" sz="1600" i="1" dirty="0">
              <a:solidFill>
                <a:schemeClr val="bg1">
                  <a:lumMod val="50000"/>
                </a:schemeClr>
              </a:solidFill>
            </a:endParaRPr>
          </a:p>
          <a:p>
            <a:pPr lvl="1" algn="just">
              <a:lnSpc>
                <a:spcPct val="100000"/>
              </a:lnSpc>
              <a:spcBef>
                <a:spcPts val="0"/>
              </a:spcBef>
            </a:pPr>
            <a:r>
              <a:rPr lang="es-MX" sz="1600" i="1" dirty="0">
                <a:solidFill>
                  <a:schemeClr val="bg1">
                    <a:lumMod val="50000"/>
                  </a:schemeClr>
                </a:solidFill>
              </a:rPr>
              <a:t>Amparo en revisión 316/2008.—Geo Tamaulipas, S.A. de C.V.—9 de julio de 2008.—Cinco votos.—Ponente: José Ramón Cossío Díaz.—Secretario: Juan Carlos Roa Jacobo. Amparo directo en revisión 366/2010.—Aeropuerto de Guadalajara, S.A. de C.V.—2 de junio de 2010.—Cinco votos.—Ponente: José Ramón Cossío Díaz.—Secretario: Juan Carlos Roa Jacobo.</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D. Deducciones estructurales y no estructurales</a:t>
            </a:r>
          </a:p>
        </p:txBody>
      </p:sp>
    </p:spTree>
    <p:extLst>
      <p:ext uri="{BB962C8B-B14F-4D97-AF65-F5344CB8AC3E}">
        <p14:creationId xmlns:p14="http://schemas.microsoft.com/office/powerpoint/2010/main" val="2813006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82C508B2-2AD2-4F4F-9171-E989072895D9}" type="slidenum">
              <a:rPr lang="es-MX" smtClean="0"/>
              <a:t>9</a:t>
            </a:fld>
            <a:endParaRPr lang="es-MX" dirty="0"/>
          </a:p>
        </p:txBody>
      </p:sp>
      <p:sp>
        <p:nvSpPr>
          <p:cNvPr id="16" name="Subtitle 2"/>
          <p:cNvSpPr>
            <a:spLocks noGrp="1"/>
          </p:cNvSpPr>
          <p:nvPr>
            <p:ph type="subTitle" idx="1"/>
          </p:nvPr>
        </p:nvSpPr>
        <p:spPr>
          <a:xfrm>
            <a:off x="467544" y="877696"/>
            <a:ext cx="8424936" cy="5184576"/>
          </a:xfrm>
        </p:spPr>
        <p:txBody>
          <a:bodyPr>
            <a:noAutofit/>
          </a:bodyPr>
          <a:lstStyle/>
          <a:p>
            <a:pPr lvl="1" algn="just">
              <a:lnSpc>
                <a:spcPct val="100000"/>
              </a:lnSpc>
              <a:spcBef>
                <a:spcPts val="0"/>
              </a:spcBef>
            </a:pPr>
            <a:r>
              <a:rPr lang="es-MX" sz="1600" i="1" dirty="0">
                <a:solidFill>
                  <a:schemeClr val="bg1">
                    <a:lumMod val="50000"/>
                  </a:schemeClr>
                </a:solidFill>
              </a:rPr>
              <a:t>Amparo en revisión 408/2010.—Fondo de Salud y Cultura, A.C.—11 de agosto de 2010.—Unanimidad de cuatro votos.—Ausente: José de Jesús Gudiño Pelayo.—Ponente: Juan N. Silva Meza.—Secretario: Fernando Tinoco Ortiz. Amparo en revisión 642/2010.—Miguel Antonio Fernández Iturriza.—20 de octubre de 2010.—Unanimidad de cuatro votos.—Ponente: José Ramón Cossío Díaz.—Secretario: Juan Carlos Roa Jacobo. Amparo en revisión 748/2010.—</a:t>
            </a:r>
            <a:r>
              <a:rPr lang="es-MX" sz="1600" i="1" dirty="0" err="1">
                <a:solidFill>
                  <a:schemeClr val="bg1">
                    <a:lumMod val="50000"/>
                  </a:schemeClr>
                </a:solidFill>
              </a:rPr>
              <a:t>Kumer</a:t>
            </a:r>
            <a:r>
              <a:rPr lang="es-MX" sz="1600" i="1" dirty="0">
                <a:solidFill>
                  <a:schemeClr val="bg1">
                    <a:lumMod val="50000"/>
                  </a:schemeClr>
                </a:solidFill>
              </a:rPr>
              <a:t>, S.A. de C.V.—17 de noviembre de 2010.—Unanimidad de cuatro votos.—Ponente: José Ramón Cossío Díaz.—Secretario: Roberto Lara </a:t>
            </a:r>
            <a:r>
              <a:rPr lang="es-MX" sz="1600" i="1" dirty="0" err="1">
                <a:solidFill>
                  <a:schemeClr val="bg1">
                    <a:lumMod val="50000"/>
                  </a:schemeClr>
                </a:solidFill>
              </a:rPr>
              <a:t>Chagoyán</a:t>
            </a:r>
            <a:r>
              <a:rPr lang="es-MX" sz="1600" i="1" dirty="0">
                <a:solidFill>
                  <a:schemeClr val="bg1">
                    <a:lumMod val="50000"/>
                  </a:schemeClr>
                </a:solidFill>
              </a:rPr>
              <a:t>. Tesis de jurisprudencia 15/2011.—Aprobada por la Primera Sala de este Alto Tribunal, en sesión privada de nueve de febrero de dos mil once. Semanario Judicial de la Federación y su Gaceta, Novena Época, Tomo XXXIII, febrero de 2011, página 170, Primera Sala, tesis 1a./J. 15/2011; véase ejecutoria en el Semanario Judicial de la Federación y su Gaceta, Novena Época, Tomo XXXIII, febrero de 2011, página 171. Nota: La tesis 1a. XXIX/2007 aparece publicada en el Semanario Judicial de la Federación y su Gaceta, Novena Época, Tomo XXV, febrero de 2007, página 638, e integró la jurisprudencia publicada con la clave 1a./J. 103/2009 en el Semanario Judicial de la Federación y su Gaceta, Novena Época, Tomo XXX, diciembre de 2009, página 108 </a:t>
            </a:r>
          </a:p>
        </p:txBody>
      </p:sp>
      <p:sp>
        <p:nvSpPr>
          <p:cNvPr id="8" name="CuadroTexto 1">
            <a:extLst>
              <a:ext uri="{FF2B5EF4-FFF2-40B4-BE49-F238E27FC236}">
                <a16:creationId xmlns:a16="http://schemas.microsoft.com/office/drawing/2014/main" id="{ECF95C4E-C155-4625-884B-13100E132914}"/>
              </a:ext>
            </a:extLst>
          </p:cNvPr>
          <p:cNvSpPr txBox="1"/>
          <p:nvPr/>
        </p:nvSpPr>
        <p:spPr>
          <a:xfrm>
            <a:off x="490330" y="229976"/>
            <a:ext cx="7607154" cy="400110"/>
          </a:xfrm>
          <a:prstGeom prst="rect">
            <a:avLst/>
          </a:prstGeom>
          <a:noFill/>
        </p:spPr>
        <p:txBody>
          <a:bodyPr wrap="square" rtlCol="0">
            <a:spAutoFit/>
          </a:bodyPr>
          <a:lstStyle/>
          <a:p>
            <a:r>
              <a:rPr lang="es-MX" sz="2000" b="1" dirty="0">
                <a:solidFill>
                  <a:schemeClr val="bg1">
                    <a:lumMod val="50000"/>
                  </a:schemeClr>
                </a:solidFill>
              </a:rPr>
              <a:t>D. Deducciones estructurales y no estructurales</a:t>
            </a:r>
          </a:p>
        </p:txBody>
      </p:sp>
    </p:spTree>
    <p:extLst>
      <p:ext uri="{BB962C8B-B14F-4D97-AF65-F5344CB8AC3E}">
        <p14:creationId xmlns:p14="http://schemas.microsoft.com/office/powerpoint/2010/main" val="3048046728"/>
      </p:ext>
    </p:extLst>
  </p:cSld>
  <p:clrMapOvr>
    <a:masterClrMapping/>
  </p:clrMapOvr>
</p:sld>
</file>

<file path=ppt/theme/theme1.xml><?xml version="1.0" encoding="utf-8"?>
<a:theme xmlns:a="http://schemas.openxmlformats.org/drawingml/2006/main" name="Tema de Office">
  <a:themeElements>
    <a:clrScheme name="Tema d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5970</TotalTime>
  <Words>1814</Words>
  <Application>Microsoft Office PowerPoint</Application>
  <PresentationFormat>Presentación en pantalla (4:3)</PresentationFormat>
  <Paragraphs>72</Paragraphs>
  <Slides>10</Slides>
  <Notes>0</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10</vt:i4>
      </vt:variant>
    </vt:vector>
  </HeadingPairs>
  <TitlesOfParts>
    <vt:vector size="17" baseType="lpstr">
      <vt:lpstr>Arial</vt:lpstr>
      <vt:lpstr>Calibri</vt:lpstr>
      <vt:lpstr>Calibri body</vt:lpstr>
      <vt:lpstr>Calibri Light</vt:lpstr>
      <vt:lpstr>Mangal</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alejandra garibay</dc:creator>
  <cp:lastModifiedBy>Eduardo Marroquín Pineda</cp:lastModifiedBy>
  <cp:revision>186</cp:revision>
  <dcterms:created xsi:type="dcterms:W3CDTF">2017-10-01T16:39:40Z</dcterms:created>
  <dcterms:modified xsi:type="dcterms:W3CDTF">2018-04-06T15:03:26Z</dcterms:modified>
</cp:coreProperties>
</file>